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6" r:id="rId2"/>
    <p:sldId id="271" r:id="rId3"/>
    <p:sldId id="257" r:id="rId4"/>
    <p:sldId id="281" r:id="rId5"/>
    <p:sldId id="280" r:id="rId6"/>
    <p:sldId id="275" r:id="rId7"/>
    <p:sldId id="290" r:id="rId8"/>
    <p:sldId id="276" r:id="rId9"/>
    <p:sldId id="262" r:id="rId10"/>
    <p:sldId id="277" r:id="rId11"/>
    <p:sldId id="263" r:id="rId12"/>
    <p:sldId id="278" r:id="rId13"/>
    <p:sldId id="279" r:id="rId14"/>
    <p:sldId id="288" r:id="rId15"/>
    <p:sldId id="258" r:id="rId16"/>
    <p:sldId id="272" r:id="rId17"/>
    <p:sldId id="283" r:id="rId18"/>
    <p:sldId id="284" r:id="rId19"/>
    <p:sldId id="289" r:id="rId20"/>
    <p:sldId id="268" r:id="rId21"/>
    <p:sldId id="273" r:id="rId22"/>
    <p:sldId id="274" r:id="rId23"/>
    <p:sldId id="259" r:id="rId24"/>
    <p:sldId id="264" r:id="rId25"/>
    <p:sldId id="286" r:id="rId26"/>
    <p:sldId id="285" r:id="rId27"/>
    <p:sldId id="287" r:id="rId28"/>
    <p:sldId id="291" r:id="rId29"/>
    <p:sldId id="269" r:id="rId30"/>
    <p:sldId id="260" r:id="rId31"/>
    <p:sldId id="265" r:id="rId32"/>
    <p:sldId id="293" r:id="rId33"/>
    <p:sldId id="294" r:id="rId34"/>
    <p:sldId id="261" r:id="rId35"/>
    <p:sldId id="295" r:id="rId36"/>
    <p:sldId id="292" r:id="rId37"/>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p:cViewPr varScale="1">
        <p:scale>
          <a:sx n="99" d="100"/>
          <a:sy n="99" d="100"/>
        </p:scale>
        <p:origin x="1296"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7FBE61-0859-E636-E0C0-8635242E85FB}"/>
              </a:ext>
            </a:extLst>
          </p:cNvPr>
          <p:cNvSpPr>
            <a:spLocks noGrp="1"/>
          </p:cNvSpPr>
          <p:nvPr>
            <p:ph type="hdr" sz="quarter"/>
          </p:nvPr>
        </p:nvSpPr>
        <p:spPr>
          <a:xfrm>
            <a:off x="1" y="2"/>
            <a:ext cx="3078048" cy="510974"/>
          </a:xfrm>
          <a:prstGeom prst="rect">
            <a:avLst/>
          </a:prstGeom>
        </p:spPr>
        <p:txBody>
          <a:bodyPr vert="horz" lIns="99036" tIns="49518" rIns="99036" bIns="49518" rtlCol="0"/>
          <a:lstStyle>
            <a:lvl1pPr algn="l">
              <a:defRPr sz="1300">
                <a:latin typeface="Arial" charset="0"/>
                <a:cs typeface="+mn-cs"/>
              </a:defRPr>
            </a:lvl1pPr>
          </a:lstStyle>
          <a:p>
            <a:pPr>
              <a:defRPr/>
            </a:pPr>
            <a:endParaRPr lang="en-US" sz="1000" dirty="0"/>
          </a:p>
        </p:txBody>
      </p:sp>
      <p:sp>
        <p:nvSpPr>
          <p:cNvPr id="3" name="Date Placeholder 2">
            <a:extLst>
              <a:ext uri="{FF2B5EF4-FFF2-40B4-BE49-F238E27FC236}">
                <a16:creationId xmlns:a16="http://schemas.microsoft.com/office/drawing/2014/main" id="{7D7BD5A3-771F-85D6-C3D5-AC5B6580BF18}"/>
              </a:ext>
            </a:extLst>
          </p:cNvPr>
          <p:cNvSpPr>
            <a:spLocks noGrp="1"/>
          </p:cNvSpPr>
          <p:nvPr>
            <p:ph type="dt" sz="quarter" idx="1"/>
          </p:nvPr>
        </p:nvSpPr>
        <p:spPr>
          <a:xfrm>
            <a:off x="4022887" y="2"/>
            <a:ext cx="3078048" cy="510974"/>
          </a:xfrm>
          <a:prstGeom prst="rect">
            <a:avLst/>
          </a:prstGeom>
        </p:spPr>
        <p:txBody>
          <a:bodyPr vert="horz" lIns="99036" tIns="49518" rIns="99036" bIns="49518" rtlCol="0"/>
          <a:lstStyle>
            <a:lvl1pPr algn="r">
              <a:defRPr sz="1300" smtClean="0">
                <a:latin typeface="Arial" charset="0"/>
                <a:cs typeface="+mn-cs"/>
              </a:defRPr>
            </a:lvl1pPr>
          </a:lstStyle>
          <a:p>
            <a:pPr>
              <a:defRPr/>
            </a:pPr>
            <a:r>
              <a:rPr lang="en-US" sz="1000"/>
              <a:t>2/15/2026 am</a:t>
            </a:r>
            <a:endParaRPr lang="en-US" sz="1000" dirty="0"/>
          </a:p>
        </p:txBody>
      </p:sp>
      <p:sp>
        <p:nvSpPr>
          <p:cNvPr id="4" name="Footer Placeholder 3">
            <a:extLst>
              <a:ext uri="{FF2B5EF4-FFF2-40B4-BE49-F238E27FC236}">
                <a16:creationId xmlns:a16="http://schemas.microsoft.com/office/drawing/2014/main" id="{E52B899B-9ADF-1AE7-8608-5A2467D5B97C}"/>
              </a:ext>
            </a:extLst>
          </p:cNvPr>
          <p:cNvSpPr>
            <a:spLocks noGrp="1"/>
          </p:cNvSpPr>
          <p:nvPr>
            <p:ph type="ftr" sz="quarter" idx="2"/>
          </p:nvPr>
        </p:nvSpPr>
        <p:spPr>
          <a:xfrm>
            <a:off x="1" y="9720361"/>
            <a:ext cx="3078048" cy="510974"/>
          </a:xfrm>
          <a:prstGeom prst="rect">
            <a:avLst/>
          </a:prstGeom>
        </p:spPr>
        <p:txBody>
          <a:bodyPr vert="horz" lIns="99036" tIns="49518" rIns="99036" bIns="49518" rtlCol="0" anchor="b"/>
          <a:lstStyle>
            <a:lvl1pPr algn="l">
              <a:defRPr sz="1300" smtClean="0">
                <a:latin typeface="Arial" charset="0"/>
                <a:cs typeface="+mn-cs"/>
              </a:defRPr>
            </a:lvl1pPr>
          </a:lstStyle>
          <a:p>
            <a:pPr>
              <a:defRPr/>
            </a:pPr>
            <a:r>
              <a:rPr lang="en-US" sz="1000"/>
              <a:t>Randy Childs</a:t>
            </a:r>
          </a:p>
        </p:txBody>
      </p:sp>
      <p:sp>
        <p:nvSpPr>
          <p:cNvPr id="5" name="Slide Number Placeholder 4">
            <a:extLst>
              <a:ext uri="{FF2B5EF4-FFF2-40B4-BE49-F238E27FC236}">
                <a16:creationId xmlns:a16="http://schemas.microsoft.com/office/drawing/2014/main" id="{4BEA51B5-982B-6CE9-284D-3BEA14A58984}"/>
              </a:ext>
            </a:extLst>
          </p:cNvPr>
          <p:cNvSpPr>
            <a:spLocks noGrp="1"/>
          </p:cNvSpPr>
          <p:nvPr>
            <p:ph type="sldNum" sz="quarter" idx="3"/>
          </p:nvPr>
        </p:nvSpPr>
        <p:spPr>
          <a:xfrm>
            <a:off x="4022887" y="9720361"/>
            <a:ext cx="3078048" cy="510974"/>
          </a:xfrm>
          <a:prstGeom prst="rect">
            <a:avLst/>
          </a:prstGeom>
        </p:spPr>
        <p:txBody>
          <a:bodyPr vert="horz" wrap="square" lIns="99036" tIns="49518" rIns="99036" bIns="49518" numCol="1" anchor="b" anchorCtr="0" compatLnSpc="1">
            <a:prstTxWarp prst="textNoShape">
              <a:avLst/>
            </a:prstTxWarp>
          </a:bodyPr>
          <a:lstStyle>
            <a:lvl1pPr algn="r">
              <a:defRPr sz="1300"/>
            </a:lvl1pPr>
          </a:lstStyle>
          <a:p>
            <a:fld id="{2F967297-C85F-4A30-89B2-B2477D900726}"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7777C02-5F6D-E313-CC07-7B48FAC38CDE}"/>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a:defRPr sz="1300">
                <a:latin typeface="Arial" charset="0"/>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A6BB52ED-E99D-E6AA-10D6-07537F826BE1}"/>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a:defRPr sz="1300" smtClean="0">
                <a:latin typeface="Arial" charset="0"/>
                <a:cs typeface="+mn-cs"/>
              </a:defRPr>
            </a:lvl1pPr>
          </a:lstStyle>
          <a:p>
            <a:pPr>
              <a:defRPr/>
            </a:pPr>
            <a:r>
              <a:rPr lang="en-US"/>
              <a:t>2/15/2026 am</a:t>
            </a:r>
          </a:p>
        </p:txBody>
      </p:sp>
      <p:sp>
        <p:nvSpPr>
          <p:cNvPr id="4" name="Slide Image Placeholder 3">
            <a:extLst>
              <a:ext uri="{FF2B5EF4-FFF2-40B4-BE49-F238E27FC236}">
                <a16:creationId xmlns:a16="http://schemas.microsoft.com/office/drawing/2014/main" id="{46606473-A009-3C3F-1F2D-FB2DC604992D}"/>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E5E1BCB8-F64B-4785-F73F-DE2D9CE4EDA6}"/>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25F11B0-87F6-E0BB-1271-B8B5C34B9CE9}"/>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a:defRPr sz="1300" smtClean="0">
                <a:latin typeface="Arial" charset="0"/>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F09F2F25-C670-3654-2AAD-AEE12B690528}"/>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vl1pPr>
          </a:lstStyle>
          <a:p>
            <a:fld id="{CEBCDC2A-A276-493E-BB01-EE626AD59AA8}"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DAFF61B7-861C-A750-03BD-E8DD13AF0C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35" name="Notes Placeholder 2">
            <a:extLst>
              <a:ext uri="{FF2B5EF4-FFF2-40B4-BE49-F238E27FC236}">
                <a16:creationId xmlns:a16="http://schemas.microsoft.com/office/drawing/2014/main" id="{E42322CE-C834-1AC5-6A08-377F75BECD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8436" name="Slide Number Placeholder 3">
            <a:extLst>
              <a:ext uri="{FF2B5EF4-FFF2-40B4-BE49-F238E27FC236}">
                <a16:creationId xmlns:a16="http://schemas.microsoft.com/office/drawing/2014/main" id="{8509D68E-F346-EB1F-5DA1-A9ACC5E386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75B8C9E-4B73-40E2-9B7B-5B6DEDAA715C}" type="slidenum">
              <a:rPr lang="en-US" altLang="en-US"/>
              <a:pPr eaLnBrk="1" hangingPunct="1"/>
              <a:t>1</a:t>
            </a:fld>
            <a:endParaRPr lang="en-US" altLang="en-US"/>
          </a:p>
        </p:txBody>
      </p:sp>
      <p:sp>
        <p:nvSpPr>
          <p:cNvPr id="18437" name="Date Placeholder 4">
            <a:extLst>
              <a:ext uri="{FF2B5EF4-FFF2-40B4-BE49-F238E27FC236}">
                <a16:creationId xmlns:a16="http://schemas.microsoft.com/office/drawing/2014/main" id="{879D0D60-28C1-78A4-5C9C-5B7D3A3BD01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2/15/2026 am</a:t>
            </a:r>
          </a:p>
        </p:txBody>
      </p:sp>
      <p:sp>
        <p:nvSpPr>
          <p:cNvPr id="3" name="Footer Placeholder 2">
            <a:extLst>
              <a:ext uri="{FF2B5EF4-FFF2-40B4-BE49-F238E27FC236}">
                <a16:creationId xmlns:a16="http://schemas.microsoft.com/office/drawing/2014/main" id="{D36DE714-87E5-2DAB-5604-5C7B784F5163}"/>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2/15/2026 am</a:t>
            </a:r>
          </a:p>
        </p:txBody>
      </p:sp>
      <p:sp>
        <p:nvSpPr>
          <p:cNvPr id="6" name="Slide Number Placeholder 5"/>
          <p:cNvSpPr>
            <a:spLocks noGrp="1"/>
          </p:cNvSpPr>
          <p:nvPr>
            <p:ph type="sldNum" sz="quarter" idx="5"/>
          </p:nvPr>
        </p:nvSpPr>
        <p:spPr/>
        <p:txBody>
          <a:bodyPr/>
          <a:lstStyle/>
          <a:p>
            <a:fld id="{CEBCDC2A-A276-493E-BB01-EE626AD59AA8}" type="slidenum">
              <a:rPr lang="en-US" altLang="en-US" smtClean="0"/>
              <a:pPr/>
              <a:t>32</a:t>
            </a:fld>
            <a:endParaRPr lang="en-US" altLang="en-US"/>
          </a:p>
        </p:txBody>
      </p:sp>
      <p:sp>
        <p:nvSpPr>
          <p:cNvPr id="5" name="Footer Placeholder 4">
            <a:extLst>
              <a:ext uri="{FF2B5EF4-FFF2-40B4-BE49-F238E27FC236}">
                <a16:creationId xmlns:a16="http://schemas.microsoft.com/office/drawing/2014/main" id="{E37CCDD3-A203-D255-11DD-2EA78C8268E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75235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A5B38-78F7-BDEB-4C43-AAC4DB439C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CC4A8-4667-92C3-2A94-EB3F7A5D8BB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943BD4-5232-67CD-864C-66F2F850FDCD}"/>
              </a:ext>
            </a:extLst>
          </p:cNvPr>
          <p:cNvSpPr>
            <a:spLocks noGrp="1"/>
          </p:cNvSpPr>
          <p:nvPr>
            <p:ph type="body" idx="1"/>
          </p:nvPr>
        </p:nvSpPr>
        <p:spPr/>
        <p:txBody>
          <a:bodyPr/>
          <a:lstStyle/>
          <a:p>
            <a:r>
              <a:rPr lang="en-US" dirty="0"/>
              <a:t>Luke 18:10-14 “Two men went up into the temple to pray, one a Pharisee and the other a tax collector. </a:t>
            </a:r>
            <a:r>
              <a:rPr lang="en-US" b="1" baseline="30000" dirty="0"/>
              <a:t>11 </a:t>
            </a:r>
            <a:r>
              <a:rPr lang="en-US" dirty="0"/>
              <a:t>The Pharisee stood and was praying this to himself: ‘God, I thank You that I am not like other people: swindlers, unjust, adulterers, or even like this tax collector. </a:t>
            </a:r>
            <a:r>
              <a:rPr lang="en-US" b="1" baseline="30000" dirty="0"/>
              <a:t>12 </a:t>
            </a:r>
            <a:r>
              <a:rPr lang="en-US" dirty="0"/>
              <a:t>I fast twice a week; I pay tithes of all that I get.’ </a:t>
            </a:r>
            <a:r>
              <a:rPr lang="en-US" b="1" baseline="30000" dirty="0"/>
              <a:t>13 </a:t>
            </a:r>
            <a:r>
              <a:rPr lang="en-US" dirty="0"/>
              <a:t>But the tax collector, standing some distance away, was even unwilling to lift up his eyes to heaven, but was beating his breast, saying, ‘God, be merciful to me, the sinner!’ </a:t>
            </a:r>
            <a:r>
              <a:rPr lang="en-US" b="1" baseline="30000" dirty="0"/>
              <a:t>14 </a:t>
            </a:r>
            <a:r>
              <a:rPr lang="en-US" dirty="0"/>
              <a:t>I tell you, this man went to his house justified rather than the other; for everyone who exalts himself will be humbled, but he who humbles himself will be exalted.”</a:t>
            </a:r>
          </a:p>
        </p:txBody>
      </p:sp>
      <p:sp>
        <p:nvSpPr>
          <p:cNvPr id="4" name="Date Placeholder 3">
            <a:extLst>
              <a:ext uri="{FF2B5EF4-FFF2-40B4-BE49-F238E27FC236}">
                <a16:creationId xmlns:a16="http://schemas.microsoft.com/office/drawing/2014/main" id="{B95A095B-507A-E3F6-ED6F-9B316F78B926}"/>
              </a:ext>
            </a:extLst>
          </p:cNvPr>
          <p:cNvSpPr>
            <a:spLocks noGrp="1"/>
          </p:cNvSpPr>
          <p:nvPr>
            <p:ph type="dt" idx="1"/>
          </p:nvPr>
        </p:nvSpPr>
        <p:spPr/>
        <p:txBody>
          <a:bodyPr/>
          <a:lstStyle/>
          <a:p>
            <a:pPr>
              <a:defRPr/>
            </a:pPr>
            <a:r>
              <a:rPr lang="en-US"/>
              <a:t>2/15/2026 am</a:t>
            </a:r>
          </a:p>
        </p:txBody>
      </p:sp>
      <p:sp>
        <p:nvSpPr>
          <p:cNvPr id="6" name="Slide Number Placeholder 5">
            <a:extLst>
              <a:ext uri="{FF2B5EF4-FFF2-40B4-BE49-F238E27FC236}">
                <a16:creationId xmlns:a16="http://schemas.microsoft.com/office/drawing/2014/main" id="{AC824538-0EC3-2CB9-88D0-7B4C8A391796}"/>
              </a:ext>
            </a:extLst>
          </p:cNvPr>
          <p:cNvSpPr>
            <a:spLocks noGrp="1"/>
          </p:cNvSpPr>
          <p:nvPr>
            <p:ph type="sldNum" sz="quarter" idx="5"/>
          </p:nvPr>
        </p:nvSpPr>
        <p:spPr/>
        <p:txBody>
          <a:bodyPr/>
          <a:lstStyle/>
          <a:p>
            <a:fld id="{CEBCDC2A-A276-493E-BB01-EE626AD59AA8}" type="slidenum">
              <a:rPr lang="en-US" altLang="en-US" smtClean="0"/>
              <a:pPr/>
              <a:t>33</a:t>
            </a:fld>
            <a:endParaRPr lang="en-US" altLang="en-US"/>
          </a:p>
        </p:txBody>
      </p:sp>
      <p:sp>
        <p:nvSpPr>
          <p:cNvPr id="5" name="Footer Placeholder 4">
            <a:extLst>
              <a:ext uri="{FF2B5EF4-FFF2-40B4-BE49-F238E27FC236}">
                <a16:creationId xmlns:a16="http://schemas.microsoft.com/office/drawing/2014/main" id="{FBCB353F-7B3B-7FA2-FB04-5496A63465E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95492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C4648-92DF-CD19-8E03-7AD57D26A7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2BE470-2F88-2F4F-4735-2B5EE59FDB3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5617E0B-2751-75DB-CEF1-F66C13852F47}"/>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57C8677D-0F5D-406A-4A32-174C70169BE2}"/>
              </a:ext>
            </a:extLst>
          </p:cNvPr>
          <p:cNvSpPr>
            <a:spLocks noGrp="1"/>
          </p:cNvSpPr>
          <p:nvPr>
            <p:ph type="dt" idx="1"/>
          </p:nvPr>
        </p:nvSpPr>
        <p:spPr/>
        <p:txBody>
          <a:bodyPr/>
          <a:lstStyle/>
          <a:p>
            <a:pPr>
              <a:defRPr/>
            </a:pPr>
            <a:r>
              <a:rPr lang="en-US"/>
              <a:t>2/15/2026 am</a:t>
            </a:r>
          </a:p>
        </p:txBody>
      </p:sp>
      <p:sp>
        <p:nvSpPr>
          <p:cNvPr id="6" name="Slide Number Placeholder 5">
            <a:extLst>
              <a:ext uri="{FF2B5EF4-FFF2-40B4-BE49-F238E27FC236}">
                <a16:creationId xmlns:a16="http://schemas.microsoft.com/office/drawing/2014/main" id="{82C4C6C4-47FA-F984-30CA-B858B4D53BF0}"/>
              </a:ext>
            </a:extLst>
          </p:cNvPr>
          <p:cNvSpPr>
            <a:spLocks noGrp="1"/>
          </p:cNvSpPr>
          <p:nvPr>
            <p:ph type="sldNum" sz="quarter" idx="5"/>
          </p:nvPr>
        </p:nvSpPr>
        <p:spPr/>
        <p:txBody>
          <a:bodyPr/>
          <a:lstStyle/>
          <a:p>
            <a:fld id="{CEBCDC2A-A276-493E-BB01-EE626AD59AA8}" type="slidenum">
              <a:rPr lang="en-US" altLang="en-US" smtClean="0"/>
              <a:pPr/>
              <a:t>35</a:t>
            </a:fld>
            <a:endParaRPr lang="en-US" altLang="en-US"/>
          </a:p>
        </p:txBody>
      </p:sp>
      <p:sp>
        <p:nvSpPr>
          <p:cNvPr id="5" name="Footer Placeholder 4">
            <a:extLst>
              <a:ext uri="{FF2B5EF4-FFF2-40B4-BE49-F238E27FC236}">
                <a16:creationId xmlns:a16="http://schemas.microsoft.com/office/drawing/2014/main" id="{240F7067-775F-E54C-9A67-859011AE3F3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154181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2 Thessalonians 2:14-15 It was for this He called you through our gospel, that you may gain the glory of our Lord Jesus Christ. </a:t>
            </a:r>
            <a:r>
              <a:rPr lang="en-US" b="1" baseline="30000" dirty="0"/>
              <a:t>15 </a:t>
            </a:r>
            <a:r>
              <a:rPr lang="en-US" dirty="0"/>
              <a:t>So then, brethren, stand firm and hold to the traditions which you were taught, whether by word </a:t>
            </a:r>
            <a:r>
              <a:rPr lang="en-US" i="1" dirty="0"/>
              <a:t>of mouth</a:t>
            </a:r>
            <a:r>
              <a:rPr lang="en-US" dirty="0"/>
              <a:t> or by letter from us.</a:t>
            </a:r>
          </a:p>
          <a:p>
            <a:endParaRPr lang="en-US" dirty="0"/>
          </a:p>
          <a:p>
            <a:r>
              <a:rPr lang="en-US" dirty="0"/>
              <a:t>James 1:21 Therefore, putting aside all filthiness and </a:t>
            </a:r>
            <a:r>
              <a:rPr lang="en-US" i="1" dirty="0"/>
              <a:t>all</a:t>
            </a:r>
            <a:r>
              <a:rPr lang="en-US" dirty="0"/>
              <a:t> that remains of wickedness, in humility receive the word implanted, which is able to save your souls. </a:t>
            </a:r>
          </a:p>
          <a:p>
            <a:endParaRPr lang="en-US" dirty="0"/>
          </a:p>
          <a:p>
            <a:r>
              <a:rPr lang="en-US" dirty="0"/>
              <a:t>Romans 1:16-17 </a:t>
            </a:r>
            <a:r>
              <a:rPr lang="en-US" b="1" baseline="30000" dirty="0"/>
              <a:t> </a:t>
            </a:r>
            <a:r>
              <a:rPr lang="en-US" dirty="0"/>
              <a:t>For I am not ashamed of the gospel, for it is the power of God for salvation to everyone who believes, to the Jew first and also to the Greek. </a:t>
            </a:r>
            <a:r>
              <a:rPr lang="en-US" b="1" baseline="30000" dirty="0"/>
              <a:t>17 </a:t>
            </a:r>
            <a:r>
              <a:rPr lang="en-US" dirty="0"/>
              <a:t>For in it </a:t>
            </a:r>
            <a:r>
              <a:rPr lang="en-US" i="1" dirty="0"/>
              <a:t>the</a:t>
            </a:r>
            <a:r>
              <a:rPr lang="en-US" dirty="0"/>
              <a:t> righteousness of God is revealed from faith to faith; as it is written, “</a:t>
            </a:r>
            <a:r>
              <a:rPr lang="en-US" cap="small" dirty="0"/>
              <a:t>But the righteous</a:t>
            </a:r>
            <a:r>
              <a:rPr lang="en-US" dirty="0"/>
              <a:t> </a:t>
            </a:r>
            <a:r>
              <a:rPr lang="en-US" i="1" dirty="0"/>
              <a:t>man</a:t>
            </a:r>
            <a:r>
              <a:rPr lang="en-US" dirty="0"/>
              <a:t> </a:t>
            </a:r>
            <a:r>
              <a:rPr lang="en-US" cap="small" dirty="0"/>
              <a:t>shall live by faith</a:t>
            </a:r>
            <a:r>
              <a:rPr lang="en-US" dirty="0"/>
              <a:t>.”</a:t>
            </a:r>
          </a:p>
          <a:p>
            <a:endParaRPr lang="en-US" dirty="0"/>
          </a:p>
          <a:p>
            <a:r>
              <a:rPr lang="en-US" dirty="0"/>
              <a:t>John 8:24 </a:t>
            </a:r>
            <a:r>
              <a:rPr lang="en-US" b="1" baseline="30000" dirty="0"/>
              <a:t> </a:t>
            </a:r>
            <a:r>
              <a:rPr lang="en-US" dirty="0"/>
              <a:t>Therefore I said to you that you will die in your sins; for unless you believe that I am </a:t>
            </a:r>
            <a:r>
              <a:rPr lang="en-US" i="1" dirty="0"/>
              <a:t>He</a:t>
            </a:r>
            <a:r>
              <a:rPr lang="en-US" dirty="0"/>
              <a:t>, you will die in your sins.” </a:t>
            </a:r>
          </a:p>
          <a:p>
            <a:endParaRPr lang="en-US" dirty="0"/>
          </a:p>
          <a:p>
            <a:r>
              <a:rPr lang="en-US" dirty="0"/>
              <a:t>Luke 13:3 I tell you, no, but unless you repent, you will all likewise perish. </a:t>
            </a:r>
          </a:p>
          <a:p>
            <a:endParaRPr lang="en-US" dirty="0"/>
          </a:p>
          <a:p>
            <a:r>
              <a:rPr lang="en-US" dirty="0"/>
              <a:t>Acts 17:30-31 Therefore having overlooked the times of ignorance, God is now declaring to men that all </a:t>
            </a:r>
            <a:r>
              <a:rPr lang="en-US" i="1" dirty="0"/>
              <a:t>people</a:t>
            </a:r>
            <a:r>
              <a:rPr lang="en-US" dirty="0"/>
              <a:t> everywhere should repent, </a:t>
            </a:r>
            <a:r>
              <a:rPr lang="en-US" b="1" baseline="30000" dirty="0"/>
              <a:t>31 </a:t>
            </a:r>
            <a:r>
              <a:rPr lang="en-US" dirty="0"/>
              <a:t>because He has fixed a day in which He will judge the world in righteousness through a Man whom He has appointed, having furnished proof to all men by raising Him from the dead.”</a:t>
            </a:r>
          </a:p>
          <a:p>
            <a:endParaRPr lang="en-US" dirty="0"/>
          </a:p>
          <a:p>
            <a:r>
              <a:rPr lang="en-US" dirty="0"/>
              <a:t>Romans 10:9-10 that if you confess with your mouth Jesus </a:t>
            </a:r>
            <a:r>
              <a:rPr lang="en-US" i="1" dirty="0"/>
              <a:t>as</a:t>
            </a:r>
            <a:r>
              <a:rPr lang="en-US" dirty="0"/>
              <a:t> Lord, and believe in your heart that God raised Him from the dead, you will be saved; </a:t>
            </a:r>
            <a:r>
              <a:rPr lang="en-US" b="1" baseline="30000" dirty="0"/>
              <a:t>10 </a:t>
            </a:r>
            <a:r>
              <a:rPr lang="en-US" dirty="0"/>
              <a:t>for with the heart a person believes, resulting in righteousness, and with the mouth he confesses, resulting in salvation. </a:t>
            </a:r>
          </a:p>
          <a:p>
            <a:endParaRPr lang="en-US" dirty="0"/>
          </a:p>
          <a:p>
            <a:r>
              <a:rPr lang="en-US" dirty="0"/>
              <a:t>Matthew 10:32-33 “Therefore everyone who confesses Me before men, I will also confess him before My Father who is in heaven. </a:t>
            </a:r>
            <a:r>
              <a:rPr lang="en-US" b="1" baseline="30000" dirty="0"/>
              <a:t>33 </a:t>
            </a:r>
            <a:r>
              <a:rPr lang="en-US" dirty="0"/>
              <a:t>But whoever denies Me before men, I will also deny him before My Father who is in heaven.</a:t>
            </a:r>
          </a:p>
          <a:p>
            <a:endParaRPr lang="en-US" dirty="0"/>
          </a:p>
          <a:p>
            <a:r>
              <a:rPr lang="en-US" dirty="0"/>
              <a:t>Mark 16:16 He who has believed and has been baptized shall be saved; but he who has disbelieved shall be condemned. </a:t>
            </a:r>
          </a:p>
          <a:p>
            <a:endParaRPr lang="en-US" dirty="0"/>
          </a:p>
          <a:p>
            <a:r>
              <a:rPr lang="en-US" dirty="0"/>
              <a:t>Acts 2:38 Peter </a:t>
            </a:r>
            <a:r>
              <a:rPr lang="en-US" i="1" dirty="0"/>
              <a:t>said</a:t>
            </a:r>
            <a:r>
              <a:rPr lang="en-US" dirty="0"/>
              <a:t> to them, “Repent, and each of you be baptized in the name of Jesus Christ for the forgiveness of your sins; and you will receive the gift of the Holy Spirit.</a:t>
            </a:r>
          </a:p>
          <a:p>
            <a:endParaRPr lang="en-US" dirty="0"/>
          </a:p>
          <a:p>
            <a:r>
              <a:rPr lang="en-US" dirty="0"/>
              <a:t>Matthew 7:21 “Not everyone who says to Me, ‘Lord, Lord,’ will enter the kingdom of heaven, but he who does the will of My Father who is in heaven </a:t>
            </a:r>
            <a:r>
              <a:rPr lang="en-US" i="1" dirty="0"/>
              <a:t>will enter</a:t>
            </a:r>
            <a:r>
              <a:rPr lang="en-US" dirty="0"/>
              <a:t>. </a:t>
            </a:r>
          </a:p>
          <a:p>
            <a:endParaRPr lang="en-US" dirty="0"/>
          </a:p>
          <a:p>
            <a:r>
              <a:rPr lang="en-US" dirty="0"/>
              <a:t>Revelation 2:10b  Be faithful until death, and I will give you the crown of life. </a:t>
            </a:r>
          </a:p>
        </p:txBody>
      </p:sp>
      <p:sp>
        <p:nvSpPr>
          <p:cNvPr id="4" name="Date Placeholder 3"/>
          <p:cNvSpPr>
            <a:spLocks noGrp="1"/>
          </p:cNvSpPr>
          <p:nvPr>
            <p:ph type="dt" idx="1"/>
          </p:nvPr>
        </p:nvSpPr>
        <p:spPr/>
        <p:txBody>
          <a:bodyPr/>
          <a:lstStyle/>
          <a:p>
            <a:pPr>
              <a:defRPr/>
            </a:pPr>
            <a:r>
              <a:rPr lang="en-US"/>
              <a:t>2/15/2026 am</a:t>
            </a:r>
          </a:p>
        </p:txBody>
      </p:sp>
      <p:sp>
        <p:nvSpPr>
          <p:cNvPr id="6" name="Slide Number Placeholder 5"/>
          <p:cNvSpPr>
            <a:spLocks noGrp="1"/>
          </p:cNvSpPr>
          <p:nvPr>
            <p:ph type="sldNum" sz="quarter" idx="5"/>
          </p:nvPr>
        </p:nvSpPr>
        <p:spPr/>
        <p:txBody>
          <a:bodyPr/>
          <a:lstStyle/>
          <a:p>
            <a:fld id="{CEBCDC2A-A276-493E-BB01-EE626AD59AA8}" type="slidenum">
              <a:rPr lang="en-US" altLang="en-US" smtClean="0"/>
              <a:pPr/>
              <a:t>36</a:t>
            </a:fld>
            <a:endParaRPr lang="en-US" altLang="en-US"/>
          </a:p>
        </p:txBody>
      </p:sp>
      <p:sp>
        <p:nvSpPr>
          <p:cNvPr id="5" name="Footer Placeholder 4">
            <a:extLst>
              <a:ext uri="{FF2B5EF4-FFF2-40B4-BE49-F238E27FC236}">
                <a16:creationId xmlns:a16="http://schemas.microsoft.com/office/drawing/2014/main" id="{49A16E8D-67C0-2C39-DED9-B85208BCD9F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120727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E79D24B1-6541-7563-FB07-126DEF1C0A35}"/>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77BF5C37-D4A1-F71D-034F-642DB21CEC43}"/>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6457BA30-C202-B823-FC42-FCFF3A82BBCB}"/>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57B87777-87D0-BEC6-AD1B-8F181776C845}"/>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56A519D7-B2C1-9EFF-8217-B2792B8BE68E}"/>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1F8C27AB-39AB-DBBC-3355-774A4FC4E6A8}"/>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5F6C701A-A93B-289D-485A-6E5EA6963672}"/>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CCF2D6D4-3CCE-8766-200F-DE0F48476629}"/>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394D85DF-CC7B-E3C7-9C90-9FD288762A64}"/>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5685046B-89A6-4514-6EA4-5E871660158F}"/>
              </a:ext>
            </a:extLst>
          </p:cNvPr>
          <p:cNvSpPr>
            <a:spLocks noGrp="1" noChangeArrowheads="1"/>
          </p:cNvSpPr>
          <p:nvPr>
            <p:ph type="dt" sz="quarter" idx="10"/>
          </p:nvPr>
        </p:nvSpPr>
        <p:spPr>
          <a:xfrm>
            <a:off x="457200" y="6248400"/>
            <a:ext cx="2133600" cy="476250"/>
          </a:xfrm>
        </p:spPr>
        <p:txBody>
          <a:bodyPr/>
          <a:lstStyle>
            <a:lvl1pPr>
              <a:defRPr/>
            </a:lvl1pPr>
          </a:lstStyle>
          <a:p>
            <a:pPr>
              <a:defRPr/>
            </a:pPr>
            <a:fld id="{772FBD41-F737-4CB3-BDEB-8FEF73EA870A}" type="datetimeFigureOut">
              <a:rPr lang="en-US"/>
              <a:pPr>
                <a:defRPr/>
              </a:pPr>
              <a:t>2/14/2026</a:t>
            </a:fld>
            <a:endParaRPr lang="en-US"/>
          </a:p>
        </p:txBody>
      </p:sp>
      <p:sp>
        <p:nvSpPr>
          <p:cNvPr id="12" name="Rectangle 14">
            <a:extLst>
              <a:ext uri="{FF2B5EF4-FFF2-40B4-BE49-F238E27FC236}">
                <a16:creationId xmlns:a16="http://schemas.microsoft.com/office/drawing/2014/main" id="{0E948E36-776D-EF76-3FA7-B409599E7965}"/>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CADFA954-F3B8-BB72-56B6-9BC71E58B204}"/>
              </a:ext>
            </a:extLst>
          </p:cNvPr>
          <p:cNvSpPr>
            <a:spLocks noGrp="1" noChangeArrowheads="1"/>
          </p:cNvSpPr>
          <p:nvPr>
            <p:ph type="sldNum" sz="quarter" idx="12"/>
          </p:nvPr>
        </p:nvSpPr>
        <p:spPr>
          <a:xfrm>
            <a:off x="6553200" y="6254750"/>
            <a:ext cx="2133600" cy="476250"/>
          </a:xfrm>
        </p:spPr>
        <p:txBody>
          <a:bodyPr/>
          <a:lstStyle>
            <a:lvl1pPr>
              <a:defRPr/>
            </a:lvl1pPr>
          </a:lstStyle>
          <a:p>
            <a:fld id="{9BE84A8B-AB84-41D1-80CA-540E219BCBB1}" type="slidenum">
              <a:rPr lang="en-US" altLang="en-US"/>
              <a:pPr/>
              <a:t>‹#›</a:t>
            </a:fld>
            <a:endParaRPr lang="en-US" altLang="en-US"/>
          </a:p>
        </p:txBody>
      </p:sp>
    </p:spTree>
    <p:extLst>
      <p:ext uri="{BB962C8B-B14F-4D97-AF65-F5344CB8AC3E}">
        <p14:creationId xmlns:p14="http://schemas.microsoft.com/office/powerpoint/2010/main" val="705086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62BDE1E-9D75-006C-1219-FDC1C83ED2E8}"/>
              </a:ext>
            </a:extLst>
          </p:cNvPr>
          <p:cNvSpPr>
            <a:spLocks noGrp="1" noChangeArrowheads="1"/>
          </p:cNvSpPr>
          <p:nvPr>
            <p:ph type="dt" sz="half" idx="10"/>
          </p:nvPr>
        </p:nvSpPr>
        <p:spPr>
          <a:ln/>
        </p:spPr>
        <p:txBody>
          <a:bodyPr/>
          <a:lstStyle>
            <a:lvl1pPr>
              <a:defRPr/>
            </a:lvl1pPr>
          </a:lstStyle>
          <a:p>
            <a:pPr>
              <a:defRPr/>
            </a:pPr>
            <a:fld id="{86881289-65DB-4E10-8FAD-5EC959565DC4}" type="datetimeFigureOut">
              <a:rPr lang="en-US"/>
              <a:pPr>
                <a:defRPr/>
              </a:pPr>
              <a:t>2/14/2026</a:t>
            </a:fld>
            <a:endParaRPr lang="en-US"/>
          </a:p>
        </p:txBody>
      </p:sp>
      <p:sp>
        <p:nvSpPr>
          <p:cNvPr id="5" name="Rectangle 3">
            <a:extLst>
              <a:ext uri="{FF2B5EF4-FFF2-40B4-BE49-F238E27FC236}">
                <a16:creationId xmlns:a16="http://schemas.microsoft.com/office/drawing/2014/main" id="{9749C6B9-1884-0FBC-C744-9D755511B23E}"/>
              </a:ext>
            </a:extLst>
          </p:cNvPr>
          <p:cNvSpPr>
            <a:spLocks noGrp="1" noChangeArrowheads="1"/>
          </p:cNvSpPr>
          <p:nvPr>
            <p:ph type="sldNum" sz="quarter" idx="11"/>
          </p:nvPr>
        </p:nvSpPr>
        <p:spPr>
          <a:ln/>
        </p:spPr>
        <p:txBody>
          <a:bodyPr/>
          <a:lstStyle>
            <a:lvl1pPr>
              <a:defRPr/>
            </a:lvl1pPr>
          </a:lstStyle>
          <a:p>
            <a:fld id="{44FDE5D2-6A5E-4A01-B236-DD6E5D928208}" type="slidenum">
              <a:rPr lang="en-US" altLang="en-US"/>
              <a:pPr/>
              <a:t>‹#›</a:t>
            </a:fld>
            <a:endParaRPr lang="en-US" altLang="en-US"/>
          </a:p>
        </p:txBody>
      </p:sp>
      <p:sp>
        <p:nvSpPr>
          <p:cNvPr id="6" name="Rectangle 14">
            <a:extLst>
              <a:ext uri="{FF2B5EF4-FFF2-40B4-BE49-F238E27FC236}">
                <a16:creationId xmlns:a16="http://schemas.microsoft.com/office/drawing/2014/main" id="{D2BE32C2-ABDD-ACFE-2961-6F4A6797FA0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28654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31477697-D16E-EB64-62BC-C27FFE870908}"/>
              </a:ext>
            </a:extLst>
          </p:cNvPr>
          <p:cNvSpPr>
            <a:spLocks noGrp="1" noChangeArrowheads="1"/>
          </p:cNvSpPr>
          <p:nvPr>
            <p:ph type="dt" sz="half" idx="10"/>
          </p:nvPr>
        </p:nvSpPr>
        <p:spPr>
          <a:ln/>
        </p:spPr>
        <p:txBody>
          <a:bodyPr/>
          <a:lstStyle>
            <a:lvl1pPr>
              <a:defRPr/>
            </a:lvl1pPr>
          </a:lstStyle>
          <a:p>
            <a:pPr>
              <a:defRPr/>
            </a:pPr>
            <a:fld id="{D6B2C48E-5676-48A8-AA5E-C5A89D97157D}" type="datetimeFigureOut">
              <a:rPr lang="en-US"/>
              <a:pPr>
                <a:defRPr/>
              </a:pPr>
              <a:t>2/14/2026</a:t>
            </a:fld>
            <a:endParaRPr lang="en-US"/>
          </a:p>
        </p:txBody>
      </p:sp>
      <p:sp>
        <p:nvSpPr>
          <p:cNvPr id="5" name="Rectangle 3">
            <a:extLst>
              <a:ext uri="{FF2B5EF4-FFF2-40B4-BE49-F238E27FC236}">
                <a16:creationId xmlns:a16="http://schemas.microsoft.com/office/drawing/2014/main" id="{B74B47D1-630E-1248-6028-CB8379ECF067}"/>
              </a:ext>
            </a:extLst>
          </p:cNvPr>
          <p:cNvSpPr>
            <a:spLocks noGrp="1" noChangeArrowheads="1"/>
          </p:cNvSpPr>
          <p:nvPr>
            <p:ph type="sldNum" sz="quarter" idx="11"/>
          </p:nvPr>
        </p:nvSpPr>
        <p:spPr>
          <a:ln/>
        </p:spPr>
        <p:txBody>
          <a:bodyPr/>
          <a:lstStyle>
            <a:lvl1pPr>
              <a:defRPr/>
            </a:lvl1pPr>
          </a:lstStyle>
          <a:p>
            <a:fld id="{3A882B55-F264-4375-B3CD-5293E8C47BD7}" type="slidenum">
              <a:rPr lang="en-US" altLang="en-US"/>
              <a:pPr/>
              <a:t>‹#›</a:t>
            </a:fld>
            <a:endParaRPr lang="en-US" altLang="en-US"/>
          </a:p>
        </p:txBody>
      </p:sp>
      <p:sp>
        <p:nvSpPr>
          <p:cNvPr id="6" name="Rectangle 14">
            <a:extLst>
              <a:ext uri="{FF2B5EF4-FFF2-40B4-BE49-F238E27FC236}">
                <a16:creationId xmlns:a16="http://schemas.microsoft.com/office/drawing/2014/main" id="{05C92A3F-3A95-22AC-43D6-7CA6707EC82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73067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CF6BA7FC-4C39-ACBB-540E-67AE69A18233}"/>
              </a:ext>
            </a:extLst>
          </p:cNvPr>
          <p:cNvSpPr>
            <a:spLocks noGrp="1" noChangeArrowheads="1"/>
          </p:cNvSpPr>
          <p:nvPr>
            <p:ph type="dt" sz="half" idx="10"/>
          </p:nvPr>
        </p:nvSpPr>
        <p:spPr>
          <a:ln/>
        </p:spPr>
        <p:txBody>
          <a:bodyPr/>
          <a:lstStyle>
            <a:lvl1pPr>
              <a:defRPr/>
            </a:lvl1pPr>
          </a:lstStyle>
          <a:p>
            <a:pPr>
              <a:defRPr/>
            </a:pPr>
            <a:fld id="{70DD1807-ED58-4B55-8D61-52CD5C95DC41}" type="datetimeFigureOut">
              <a:rPr lang="en-US"/>
              <a:pPr>
                <a:defRPr/>
              </a:pPr>
              <a:t>2/14/2026</a:t>
            </a:fld>
            <a:endParaRPr lang="en-US"/>
          </a:p>
        </p:txBody>
      </p:sp>
      <p:sp>
        <p:nvSpPr>
          <p:cNvPr id="5" name="Rectangle 3">
            <a:extLst>
              <a:ext uri="{FF2B5EF4-FFF2-40B4-BE49-F238E27FC236}">
                <a16:creationId xmlns:a16="http://schemas.microsoft.com/office/drawing/2014/main" id="{C91614A3-04FB-778D-A352-818028A386C8}"/>
              </a:ext>
            </a:extLst>
          </p:cNvPr>
          <p:cNvSpPr>
            <a:spLocks noGrp="1" noChangeArrowheads="1"/>
          </p:cNvSpPr>
          <p:nvPr>
            <p:ph type="sldNum" sz="quarter" idx="11"/>
          </p:nvPr>
        </p:nvSpPr>
        <p:spPr>
          <a:ln/>
        </p:spPr>
        <p:txBody>
          <a:bodyPr/>
          <a:lstStyle>
            <a:lvl1pPr>
              <a:defRPr/>
            </a:lvl1pPr>
          </a:lstStyle>
          <a:p>
            <a:fld id="{BC4C840E-8034-44F3-BD91-2C0DB249CA82}" type="slidenum">
              <a:rPr lang="en-US" altLang="en-US"/>
              <a:pPr/>
              <a:t>‹#›</a:t>
            </a:fld>
            <a:endParaRPr lang="en-US" altLang="en-US"/>
          </a:p>
        </p:txBody>
      </p:sp>
      <p:sp>
        <p:nvSpPr>
          <p:cNvPr id="6" name="Rectangle 14">
            <a:extLst>
              <a:ext uri="{FF2B5EF4-FFF2-40B4-BE49-F238E27FC236}">
                <a16:creationId xmlns:a16="http://schemas.microsoft.com/office/drawing/2014/main" id="{4C0C6489-E2C0-6B54-2C04-4B734AB19F2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23567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809667E6-98DE-E2ED-9374-ED6EA35EF615}"/>
              </a:ext>
            </a:extLst>
          </p:cNvPr>
          <p:cNvSpPr>
            <a:spLocks noGrp="1" noChangeArrowheads="1"/>
          </p:cNvSpPr>
          <p:nvPr>
            <p:ph type="dt" sz="half" idx="10"/>
          </p:nvPr>
        </p:nvSpPr>
        <p:spPr>
          <a:ln/>
        </p:spPr>
        <p:txBody>
          <a:bodyPr/>
          <a:lstStyle>
            <a:lvl1pPr>
              <a:defRPr/>
            </a:lvl1pPr>
          </a:lstStyle>
          <a:p>
            <a:pPr>
              <a:defRPr/>
            </a:pPr>
            <a:fld id="{21AFFCA9-036B-4A2E-B716-6D1DA8079F0D}" type="datetimeFigureOut">
              <a:rPr lang="en-US"/>
              <a:pPr>
                <a:defRPr/>
              </a:pPr>
              <a:t>2/14/2026</a:t>
            </a:fld>
            <a:endParaRPr lang="en-US"/>
          </a:p>
        </p:txBody>
      </p:sp>
      <p:sp>
        <p:nvSpPr>
          <p:cNvPr id="5" name="Rectangle 3">
            <a:extLst>
              <a:ext uri="{FF2B5EF4-FFF2-40B4-BE49-F238E27FC236}">
                <a16:creationId xmlns:a16="http://schemas.microsoft.com/office/drawing/2014/main" id="{4BA59FCF-8D50-09EA-19B7-9F403D3001A1}"/>
              </a:ext>
            </a:extLst>
          </p:cNvPr>
          <p:cNvSpPr>
            <a:spLocks noGrp="1" noChangeArrowheads="1"/>
          </p:cNvSpPr>
          <p:nvPr>
            <p:ph type="sldNum" sz="quarter" idx="11"/>
          </p:nvPr>
        </p:nvSpPr>
        <p:spPr>
          <a:ln/>
        </p:spPr>
        <p:txBody>
          <a:bodyPr/>
          <a:lstStyle>
            <a:lvl1pPr>
              <a:defRPr/>
            </a:lvl1pPr>
          </a:lstStyle>
          <a:p>
            <a:fld id="{1971CCF6-F240-481A-AC3F-49EB86F64E6E}" type="slidenum">
              <a:rPr lang="en-US" altLang="en-US"/>
              <a:pPr/>
              <a:t>‹#›</a:t>
            </a:fld>
            <a:endParaRPr lang="en-US" altLang="en-US"/>
          </a:p>
        </p:txBody>
      </p:sp>
      <p:sp>
        <p:nvSpPr>
          <p:cNvPr id="6" name="Rectangle 14">
            <a:extLst>
              <a:ext uri="{FF2B5EF4-FFF2-40B4-BE49-F238E27FC236}">
                <a16:creationId xmlns:a16="http://schemas.microsoft.com/office/drawing/2014/main" id="{3585DF3E-12BF-DCB7-4DDB-7A6697A3927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1178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78E1B324-FA10-C73F-6B19-4A0267FD0DBD}"/>
              </a:ext>
            </a:extLst>
          </p:cNvPr>
          <p:cNvSpPr>
            <a:spLocks noGrp="1" noChangeArrowheads="1"/>
          </p:cNvSpPr>
          <p:nvPr>
            <p:ph type="dt" sz="half" idx="10"/>
          </p:nvPr>
        </p:nvSpPr>
        <p:spPr>
          <a:ln/>
        </p:spPr>
        <p:txBody>
          <a:bodyPr/>
          <a:lstStyle>
            <a:lvl1pPr>
              <a:defRPr/>
            </a:lvl1pPr>
          </a:lstStyle>
          <a:p>
            <a:pPr>
              <a:defRPr/>
            </a:pPr>
            <a:fld id="{6854ED54-F7FE-4EA2-8A64-37E470A05592}" type="datetimeFigureOut">
              <a:rPr lang="en-US"/>
              <a:pPr>
                <a:defRPr/>
              </a:pPr>
              <a:t>2/14/2026</a:t>
            </a:fld>
            <a:endParaRPr lang="en-US"/>
          </a:p>
        </p:txBody>
      </p:sp>
      <p:sp>
        <p:nvSpPr>
          <p:cNvPr id="6" name="Rectangle 3">
            <a:extLst>
              <a:ext uri="{FF2B5EF4-FFF2-40B4-BE49-F238E27FC236}">
                <a16:creationId xmlns:a16="http://schemas.microsoft.com/office/drawing/2014/main" id="{B41CA967-21DF-ABF7-BDE4-239ADB5D1196}"/>
              </a:ext>
            </a:extLst>
          </p:cNvPr>
          <p:cNvSpPr>
            <a:spLocks noGrp="1" noChangeArrowheads="1"/>
          </p:cNvSpPr>
          <p:nvPr>
            <p:ph type="sldNum" sz="quarter" idx="11"/>
          </p:nvPr>
        </p:nvSpPr>
        <p:spPr>
          <a:ln/>
        </p:spPr>
        <p:txBody>
          <a:bodyPr/>
          <a:lstStyle>
            <a:lvl1pPr>
              <a:defRPr/>
            </a:lvl1pPr>
          </a:lstStyle>
          <a:p>
            <a:fld id="{121F4AEC-7F04-4C7A-A8A4-B00F602BB519}" type="slidenum">
              <a:rPr lang="en-US" altLang="en-US"/>
              <a:pPr/>
              <a:t>‹#›</a:t>
            </a:fld>
            <a:endParaRPr lang="en-US" altLang="en-US"/>
          </a:p>
        </p:txBody>
      </p:sp>
      <p:sp>
        <p:nvSpPr>
          <p:cNvPr id="7" name="Rectangle 14">
            <a:extLst>
              <a:ext uri="{FF2B5EF4-FFF2-40B4-BE49-F238E27FC236}">
                <a16:creationId xmlns:a16="http://schemas.microsoft.com/office/drawing/2014/main" id="{9F466D93-8A62-77F1-D08D-95121D762D1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94461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0A0435A7-4F35-C6AC-2B92-E6F1B2A0058E}"/>
              </a:ext>
            </a:extLst>
          </p:cNvPr>
          <p:cNvSpPr>
            <a:spLocks noGrp="1" noChangeArrowheads="1"/>
          </p:cNvSpPr>
          <p:nvPr>
            <p:ph type="dt" sz="half" idx="10"/>
          </p:nvPr>
        </p:nvSpPr>
        <p:spPr>
          <a:ln/>
        </p:spPr>
        <p:txBody>
          <a:bodyPr/>
          <a:lstStyle>
            <a:lvl1pPr>
              <a:defRPr/>
            </a:lvl1pPr>
          </a:lstStyle>
          <a:p>
            <a:pPr>
              <a:defRPr/>
            </a:pPr>
            <a:fld id="{C29D21AA-EC6E-4872-B1AD-9FB124151203}" type="datetimeFigureOut">
              <a:rPr lang="en-US"/>
              <a:pPr>
                <a:defRPr/>
              </a:pPr>
              <a:t>2/14/2026</a:t>
            </a:fld>
            <a:endParaRPr lang="en-US"/>
          </a:p>
        </p:txBody>
      </p:sp>
      <p:sp>
        <p:nvSpPr>
          <p:cNvPr id="8" name="Rectangle 3">
            <a:extLst>
              <a:ext uri="{FF2B5EF4-FFF2-40B4-BE49-F238E27FC236}">
                <a16:creationId xmlns:a16="http://schemas.microsoft.com/office/drawing/2014/main" id="{D5C387E2-752F-B0F6-B39F-8A8F3EB717A9}"/>
              </a:ext>
            </a:extLst>
          </p:cNvPr>
          <p:cNvSpPr>
            <a:spLocks noGrp="1" noChangeArrowheads="1"/>
          </p:cNvSpPr>
          <p:nvPr>
            <p:ph type="sldNum" sz="quarter" idx="11"/>
          </p:nvPr>
        </p:nvSpPr>
        <p:spPr>
          <a:ln/>
        </p:spPr>
        <p:txBody>
          <a:bodyPr/>
          <a:lstStyle>
            <a:lvl1pPr>
              <a:defRPr/>
            </a:lvl1pPr>
          </a:lstStyle>
          <a:p>
            <a:fld id="{1AB92EF2-FD35-46F6-A77A-43A977648D8C}" type="slidenum">
              <a:rPr lang="en-US" altLang="en-US"/>
              <a:pPr/>
              <a:t>‹#›</a:t>
            </a:fld>
            <a:endParaRPr lang="en-US" altLang="en-US"/>
          </a:p>
        </p:txBody>
      </p:sp>
      <p:sp>
        <p:nvSpPr>
          <p:cNvPr id="9" name="Rectangle 14">
            <a:extLst>
              <a:ext uri="{FF2B5EF4-FFF2-40B4-BE49-F238E27FC236}">
                <a16:creationId xmlns:a16="http://schemas.microsoft.com/office/drawing/2014/main" id="{3218D89B-A96F-0D55-463F-7BAEE50D6A6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3642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8546CDC3-FD82-CB3C-4758-F8948AA368A2}"/>
              </a:ext>
            </a:extLst>
          </p:cNvPr>
          <p:cNvSpPr>
            <a:spLocks noGrp="1" noChangeArrowheads="1"/>
          </p:cNvSpPr>
          <p:nvPr>
            <p:ph type="dt" sz="half" idx="10"/>
          </p:nvPr>
        </p:nvSpPr>
        <p:spPr>
          <a:ln/>
        </p:spPr>
        <p:txBody>
          <a:bodyPr/>
          <a:lstStyle>
            <a:lvl1pPr>
              <a:defRPr/>
            </a:lvl1pPr>
          </a:lstStyle>
          <a:p>
            <a:pPr>
              <a:defRPr/>
            </a:pPr>
            <a:fld id="{5F23B1E5-B256-4567-8800-C984CC032BDB}" type="datetimeFigureOut">
              <a:rPr lang="en-US"/>
              <a:pPr>
                <a:defRPr/>
              </a:pPr>
              <a:t>2/14/2026</a:t>
            </a:fld>
            <a:endParaRPr lang="en-US"/>
          </a:p>
        </p:txBody>
      </p:sp>
      <p:sp>
        <p:nvSpPr>
          <p:cNvPr id="4" name="Rectangle 3">
            <a:extLst>
              <a:ext uri="{FF2B5EF4-FFF2-40B4-BE49-F238E27FC236}">
                <a16:creationId xmlns:a16="http://schemas.microsoft.com/office/drawing/2014/main" id="{8D635445-F453-A44A-DE82-0D08761AFB50}"/>
              </a:ext>
            </a:extLst>
          </p:cNvPr>
          <p:cNvSpPr>
            <a:spLocks noGrp="1" noChangeArrowheads="1"/>
          </p:cNvSpPr>
          <p:nvPr>
            <p:ph type="sldNum" sz="quarter" idx="11"/>
          </p:nvPr>
        </p:nvSpPr>
        <p:spPr>
          <a:ln/>
        </p:spPr>
        <p:txBody>
          <a:bodyPr/>
          <a:lstStyle>
            <a:lvl1pPr>
              <a:defRPr/>
            </a:lvl1pPr>
          </a:lstStyle>
          <a:p>
            <a:fld id="{D79B7CDE-6937-47BB-ADA1-1C4A94816672}" type="slidenum">
              <a:rPr lang="en-US" altLang="en-US"/>
              <a:pPr/>
              <a:t>‹#›</a:t>
            </a:fld>
            <a:endParaRPr lang="en-US" altLang="en-US"/>
          </a:p>
        </p:txBody>
      </p:sp>
      <p:sp>
        <p:nvSpPr>
          <p:cNvPr id="5" name="Rectangle 14">
            <a:extLst>
              <a:ext uri="{FF2B5EF4-FFF2-40B4-BE49-F238E27FC236}">
                <a16:creationId xmlns:a16="http://schemas.microsoft.com/office/drawing/2014/main" id="{A3ED5BBA-D7D2-534B-8DE2-24A0F3267C9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2644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760CDE6-EADB-8630-603C-BB838B151EB0}"/>
              </a:ext>
            </a:extLst>
          </p:cNvPr>
          <p:cNvSpPr>
            <a:spLocks noGrp="1" noChangeArrowheads="1"/>
          </p:cNvSpPr>
          <p:nvPr>
            <p:ph type="dt" sz="half" idx="10"/>
          </p:nvPr>
        </p:nvSpPr>
        <p:spPr>
          <a:ln/>
        </p:spPr>
        <p:txBody>
          <a:bodyPr/>
          <a:lstStyle>
            <a:lvl1pPr>
              <a:defRPr/>
            </a:lvl1pPr>
          </a:lstStyle>
          <a:p>
            <a:pPr>
              <a:defRPr/>
            </a:pPr>
            <a:fld id="{13FF24D4-9DCF-41B3-80E3-C162BFC255F7}" type="datetimeFigureOut">
              <a:rPr lang="en-US"/>
              <a:pPr>
                <a:defRPr/>
              </a:pPr>
              <a:t>2/14/2026</a:t>
            </a:fld>
            <a:endParaRPr lang="en-US"/>
          </a:p>
        </p:txBody>
      </p:sp>
      <p:sp>
        <p:nvSpPr>
          <p:cNvPr id="3" name="Rectangle 3">
            <a:extLst>
              <a:ext uri="{FF2B5EF4-FFF2-40B4-BE49-F238E27FC236}">
                <a16:creationId xmlns:a16="http://schemas.microsoft.com/office/drawing/2014/main" id="{5D2B90DE-6A67-93E6-A3DE-62AEB969F624}"/>
              </a:ext>
            </a:extLst>
          </p:cNvPr>
          <p:cNvSpPr>
            <a:spLocks noGrp="1" noChangeArrowheads="1"/>
          </p:cNvSpPr>
          <p:nvPr>
            <p:ph type="sldNum" sz="quarter" idx="11"/>
          </p:nvPr>
        </p:nvSpPr>
        <p:spPr>
          <a:ln/>
        </p:spPr>
        <p:txBody>
          <a:bodyPr/>
          <a:lstStyle>
            <a:lvl1pPr>
              <a:defRPr/>
            </a:lvl1pPr>
          </a:lstStyle>
          <a:p>
            <a:fld id="{91DA1349-F0AF-40F2-A351-FC4944FF0C7A}" type="slidenum">
              <a:rPr lang="en-US" altLang="en-US"/>
              <a:pPr/>
              <a:t>‹#›</a:t>
            </a:fld>
            <a:endParaRPr lang="en-US" altLang="en-US"/>
          </a:p>
        </p:txBody>
      </p:sp>
      <p:sp>
        <p:nvSpPr>
          <p:cNvPr id="4" name="Rectangle 14">
            <a:extLst>
              <a:ext uri="{FF2B5EF4-FFF2-40B4-BE49-F238E27FC236}">
                <a16:creationId xmlns:a16="http://schemas.microsoft.com/office/drawing/2014/main" id="{00DDE95B-650A-5D78-0C07-608E0DA774E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32279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FD00D9BF-251E-540D-6F04-AEC4F61A2F19}"/>
              </a:ext>
            </a:extLst>
          </p:cNvPr>
          <p:cNvSpPr>
            <a:spLocks noGrp="1" noChangeArrowheads="1"/>
          </p:cNvSpPr>
          <p:nvPr>
            <p:ph type="dt" sz="half" idx="10"/>
          </p:nvPr>
        </p:nvSpPr>
        <p:spPr>
          <a:ln/>
        </p:spPr>
        <p:txBody>
          <a:bodyPr/>
          <a:lstStyle>
            <a:lvl1pPr>
              <a:defRPr/>
            </a:lvl1pPr>
          </a:lstStyle>
          <a:p>
            <a:pPr>
              <a:defRPr/>
            </a:pPr>
            <a:fld id="{6649D800-619D-42E9-9675-F49DE741E95A}" type="datetimeFigureOut">
              <a:rPr lang="en-US"/>
              <a:pPr>
                <a:defRPr/>
              </a:pPr>
              <a:t>2/14/2026</a:t>
            </a:fld>
            <a:endParaRPr lang="en-US"/>
          </a:p>
        </p:txBody>
      </p:sp>
      <p:sp>
        <p:nvSpPr>
          <p:cNvPr id="6" name="Rectangle 3">
            <a:extLst>
              <a:ext uri="{FF2B5EF4-FFF2-40B4-BE49-F238E27FC236}">
                <a16:creationId xmlns:a16="http://schemas.microsoft.com/office/drawing/2014/main" id="{08216D12-7456-968D-C893-BF0351858E4D}"/>
              </a:ext>
            </a:extLst>
          </p:cNvPr>
          <p:cNvSpPr>
            <a:spLocks noGrp="1" noChangeArrowheads="1"/>
          </p:cNvSpPr>
          <p:nvPr>
            <p:ph type="sldNum" sz="quarter" idx="11"/>
          </p:nvPr>
        </p:nvSpPr>
        <p:spPr>
          <a:ln/>
        </p:spPr>
        <p:txBody>
          <a:bodyPr/>
          <a:lstStyle>
            <a:lvl1pPr>
              <a:defRPr/>
            </a:lvl1pPr>
          </a:lstStyle>
          <a:p>
            <a:fld id="{D32760CE-DBD0-4CB2-B6FC-5B2FA8C9EA47}" type="slidenum">
              <a:rPr lang="en-US" altLang="en-US"/>
              <a:pPr/>
              <a:t>‹#›</a:t>
            </a:fld>
            <a:endParaRPr lang="en-US" altLang="en-US"/>
          </a:p>
        </p:txBody>
      </p:sp>
      <p:sp>
        <p:nvSpPr>
          <p:cNvPr id="7" name="Rectangle 14">
            <a:extLst>
              <a:ext uri="{FF2B5EF4-FFF2-40B4-BE49-F238E27FC236}">
                <a16:creationId xmlns:a16="http://schemas.microsoft.com/office/drawing/2014/main" id="{D4C46AC5-38D5-767F-F8AF-F89D17C7CC3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97916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BE3142A1-5199-693B-A830-62AA69FF17B1}"/>
              </a:ext>
            </a:extLst>
          </p:cNvPr>
          <p:cNvSpPr>
            <a:spLocks noGrp="1" noChangeArrowheads="1"/>
          </p:cNvSpPr>
          <p:nvPr>
            <p:ph type="dt" sz="half" idx="10"/>
          </p:nvPr>
        </p:nvSpPr>
        <p:spPr>
          <a:ln/>
        </p:spPr>
        <p:txBody>
          <a:bodyPr/>
          <a:lstStyle>
            <a:lvl1pPr>
              <a:defRPr/>
            </a:lvl1pPr>
          </a:lstStyle>
          <a:p>
            <a:pPr>
              <a:defRPr/>
            </a:pPr>
            <a:fld id="{7DA77EF8-C552-4C7B-8D37-D9882EB99429}" type="datetimeFigureOut">
              <a:rPr lang="en-US"/>
              <a:pPr>
                <a:defRPr/>
              </a:pPr>
              <a:t>2/14/2026</a:t>
            </a:fld>
            <a:endParaRPr lang="en-US"/>
          </a:p>
        </p:txBody>
      </p:sp>
      <p:sp>
        <p:nvSpPr>
          <p:cNvPr id="6" name="Rectangle 3">
            <a:extLst>
              <a:ext uri="{FF2B5EF4-FFF2-40B4-BE49-F238E27FC236}">
                <a16:creationId xmlns:a16="http://schemas.microsoft.com/office/drawing/2014/main" id="{082E855F-30BD-33DA-8AAA-BDB48023DB76}"/>
              </a:ext>
            </a:extLst>
          </p:cNvPr>
          <p:cNvSpPr>
            <a:spLocks noGrp="1" noChangeArrowheads="1"/>
          </p:cNvSpPr>
          <p:nvPr>
            <p:ph type="sldNum" sz="quarter" idx="11"/>
          </p:nvPr>
        </p:nvSpPr>
        <p:spPr>
          <a:ln/>
        </p:spPr>
        <p:txBody>
          <a:bodyPr/>
          <a:lstStyle>
            <a:lvl1pPr>
              <a:defRPr/>
            </a:lvl1pPr>
          </a:lstStyle>
          <a:p>
            <a:fld id="{0E4959A7-763B-4EC3-B112-9B9B5BBDA4E8}" type="slidenum">
              <a:rPr lang="en-US" altLang="en-US"/>
              <a:pPr/>
              <a:t>‹#›</a:t>
            </a:fld>
            <a:endParaRPr lang="en-US" altLang="en-US"/>
          </a:p>
        </p:txBody>
      </p:sp>
      <p:sp>
        <p:nvSpPr>
          <p:cNvPr id="7" name="Rectangle 14">
            <a:extLst>
              <a:ext uri="{FF2B5EF4-FFF2-40B4-BE49-F238E27FC236}">
                <a16:creationId xmlns:a16="http://schemas.microsoft.com/office/drawing/2014/main" id="{A69ACB7B-1E07-20EC-0931-212527BBF6D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10429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F50EE81-DCBF-7FD2-EE34-EF356B299CD5}"/>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Arial" charset="0"/>
                <a:cs typeface="+mn-cs"/>
              </a:defRPr>
            </a:lvl1pPr>
          </a:lstStyle>
          <a:p>
            <a:pPr>
              <a:defRPr/>
            </a:pPr>
            <a:fld id="{0740496F-4C1C-4079-B60F-0DB7DD5DA3A6}" type="datetimeFigureOut">
              <a:rPr lang="en-US"/>
              <a:pPr>
                <a:defRPr/>
              </a:pPr>
              <a:t>2/14/2026</a:t>
            </a:fld>
            <a:endParaRPr lang="en-US"/>
          </a:p>
        </p:txBody>
      </p:sp>
      <p:sp>
        <p:nvSpPr>
          <p:cNvPr id="4099" name="Rectangle 3">
            <a:extLst>
              <a:ext uri="{FF2B5EF4-FFF2-40B4-BE49-F238E27FC236}">
                <a16:creationId xmlns:a16="http://schemas.microsoft.com/office/drawing/2014/main" id="{259ACCD8-4269-68A8-D154-73A5ABDD8106}"/>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1F86855-F1EB-44BB-8B74-E0DEDA6300FB}" type="slidenum">
              <a:rPr lang="en-US" altLang="en-US"/>
              <a:pPr/>
              <a:t>‹#›</a:t>
            </a:fld>
            <a:endParaRPr lang="en-US" altLang="en-US"/>
          </a:p>
        </p:txBody>
      </p:sp>
      <p:grpSp>
        <p:nvGrpSpPr>
          <p:cNvPr id="1028" name="Group 4">
            <a:extLst>
              <a:ext uri="{FF2B5EF4-FFF2-40B4-BE49-F238E27FC236}">
                <a16:creationId xmlns:a16="http://schemas.microsoft.com/office/drawing/2014/main" id="{A04E6743-9B9A-2C54-013F-8272D34681A9}"/>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D62B6B3B-446D-91DF-02A8-EDC9ACDB8BC2}"/>
                </a:ext>
              </a:extLst>
            </p:cNvPr>
            <p:cNvGrpSpPr>
              <a:grpSpLocks/>
            </p:cNvGrpSpPr>
            <p:nvPr userDrawn="1"/>
          </p:nvGrpSpPr>
          <p:grpSpPr bwMode="auto">
            <a:xfrm>
              <a:off x="1728" y="2230"/>
              <a:ext cx="4027" cy="2085"/>
              <a:chOff x="1728" y="2230"/>
              <a:chExt cx="4027" cy="2085"/>
            </a:xfrm>
          </p:grpSpPr>
          <p:sp>
            <p:nvSpPr>
              <p:cNvPr id="4102" name="Freeform 6">
                <a:extLst>
                  <a:ext uri="{FF2B5EF4-FFF2-40B4-BE49-F238E27FC236}">
                    <a16:creationId xmlns:a16="http://schemas.microsoft.com/office/drawing/2014/main" id="{7779D762-FB00-9929-8B84-25471CA5D77C}"/>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3" name="Freeform 7">
                <a:extLst>
                  <a:ext uri="{FF2B5EF4-FFF2-40B4-BE49-F238E27FC236}">
                    <a16:creationId xmlns:a16="http://schemas.microsoft.com/office/drawing/2014/main" id="{D065FA7B-F182-A00D-3DA1-802853DD639F}"/>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4" name="Freeform 8">
                <a:extLst>
                  <a:ext uri="{FF2B5EF4-FFF2-40B4-BE49-F238E27FC236}">
                    <a16:creationId xmlns:a16="http://schemas.microsoft.com/office/drawing/2014/main" id="{FC8A5590-C726-381A-CC0B-E02570EEC006}"/>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627E6B47-6B6C-2B81-2862-72A1FB1D84D9}"/>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10">
                <a:extLst>
                  <a:ext uri="{FF2B5EF4-FFF2-40B4-BE49-F238E27FC236}">
                    <a16:creationId xmlns:a16="http://schemas.microsoft.com/office/drawing/2014/main" id="{D202158F-818E-A150-4EA5-A346FCA320CC}"/>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107" name="Freeform 11">
              <a:extLst>
                <a:ext uri="{FF2B5EF4-FFF2-40B4-BE49-F238E27FC236}">
                  <a16:creationId xmlns:a16="http://schemas.microsoft.com/office/drawing/2014/main" id="{ACAF4735-2335-8138-5C1E-CD1AB68D6760}"/>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BADC85FF-5E5E-03CB-B477-330A3A1753EB}"/>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09" name="Rectangle 13">
            <a:extLst>
              <a:ext uri="{FF2B5EF4-FFF2-40B4-BE49-F238E27FC236}">
                <a16:creationId xmlns:a16="http://schemas.microsoft.com/office/drawing/2014/main" id="{0724B44A-F43A-7911-158C-90DB3F80806B}"/>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10" name="Rectangle 14">
            <a:extLst>
              <a:ext uri="{FF2B5EF4-FFF2-40B4-BE49-F238E27FC236}">
                <a16:creationId xmlns:a16="http://schemas.microsoft.com/office/drawing/2014/main" id="{8158ED8C-511B-1046-0CB0-98C81DBBBE99}"/>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4111" name="Rectangle 15">
            <a:extLst>
              <a:ext uri="{FF2B5EF4-FFF2-40B4-BE49-F238E27FC236}">
                <a16:creationId xmlns:a16="http://schemas.microsoft.com/office/drawing/2014/main" id="{9244A43C-F0F9-DB90-C840-2E6ECAE8C624}"/>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5AAED692-E5EE-C494-2341-2F658C79C42E}"/>
              </a:ext>
            </a:extLst>
          </p:cNvPr>
          <p:cNvSpPr>
            <a:spLocks noGrp="1"/>
          </p:cNvSpPr>
          <p:nvPr>
            <p:ph type="ctrTitle" sz="quarter"/>
          </p:nvPr>
        </p:nvSpPr>
        <p:spPr>
          <a:xfrm>
            <a:off x="685800" y="1371600"/>
            <a:ext cx="7772400" cy="1920875"/>
          </a:xfrm>
        </p:spPr>
        <p:txBody>
          <a:bodyPr/>
          <a:lstStyle/>
          <a:p>
            <a:pPr eaLnBrk="1" hangingPunct="1"/>
            <a:r>
              <a:rPr lang="en-US" altLang="en-US" sz="7200" dirty="0">
                <a:effectLst/>
                <a:latin typeface="Calibri" panose="020F0502020204030204" pitchFamily="34" charset="0"/>
                <a:ea typeface="Calibri" panose="020F0502020204030204" pitchFamily="34" charset="0"/>
                <a:cs typeface="Calibri" panose="020F0502020204030204" pitchFamily="34" charset="0"/>
              </a:rPr>
              <a:t>The Lost</a:t>
            </a:r>
          </a:p>
        </p:txBody>
      </p:sp>
      <p:sp>
        <p:nvSpPr>
          <p:cNvPr id="3075" name="Subtitle 2">
            <a:extLst>
              <a:ext uri="{FF2B5EF4-FFF2-40B4-BE49-F238E27FC236}">
                <a16:creationId xmlns:a16="http://schemas.microsoft.com/office/drawing/2014/main" id="{1DA91B4D-6971-94DA-0700-252EBF4E9B68}"/>
              </a:ext>
            </a:extLst>
          </p:cNvPr>
          <p:cNvSpPr>
            <a:spLocks noGrp="1"/>
          </p:cNvSpPr>
          <p:nvPr>
            <p:ph type="subTitle" sz="quarter" idx="1"/>
          </p:nvPr>
        </p:nvSpPr>
        <p:spPr>
          <a:xfrm>
            <a:off x="1066800" y="3422374"/>
            <a:ext cx="7010400" cy="3200400"/>
          </a:xfrm>
        </p:spPr>
        <p:txBody>
          <a:bodyPr/>
          <a:lstStyle/>
          <a:p>
            <a:pPr eaLnBrk="1" hangingPunct="1"/>
            <a:r>
              <a:rPr lang="en-US" altLang="en-US" sz="4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a:t>
            </a:r>
          </a:p>
          <a:p>
            <a:pPr eaLnBrk="1" hangingPunct="1"/>
            <a:endPar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p>
            <a:pPr eaLnBrk="1" hangingPunct="1"/>
            <a:endPar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p>
            <a:pPr eaLnBrk="1" hangingPunct="1"/>
            <a:endParaRPr lang="en-US" altLang="en-US" sz="2400" b="1" dirty="0">
              <a:effectLst/>
              <a:latin typeface="Calibri" panose="020F0502020204030204" pitchFamily="34" charset="0"/>
              <a:ea typeface="Calibri" panose="020F0502020204030204" pitchFamily="34" charset="0"/>
              <a:cs typeface="Calibri" panose="020F0502020204030204" pitchFamily="34" charset="0"/>
            </a:endParaRPr>
          </a:p>
          <a:p>
            <a:pPr eaLnBrk="1" hangingPunct="1"/>
            <a:endParaRPr lang="en-US" altLang="en-US" sz="2400" b="1" dirty="0">
              <a:effectLst/>
              <a:latin typeface="Calibri" panose="020F0502020204030204" pitchFamily="34" charset="0"/>
              <a:ea typeface="Calibri" panose="020F0502020204030204" pitchFamily="34" charset="0"/>
              <a:cs typeface="Calibri" panose="020F0502020204030204" pitchFamily="34" charset="0"/>
            </a:endParaRPr>
          </a:p>
          <a:p>
            <a:pPr eaLnBrk="1" hangingPunct="1"/>
            <a:r>
              <a:rPr lang="en-US" altLang="en-US" sz="2400" b="1" dirty="0">
                <a:effectLst/>
                <a:latin typeface="Calibri" panose="020F0502020204030204" pitchFamily="34" charset="0"/>
                <a:ea typeface="Calibri" panose="020F0502020204030204" pitchFamily="34" charset="0"/>
                <a:cs typeface="Calibri" panose="020F0502020204030204" pitchFamily="34" charset="0"/>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AB26F-E140-E5F2-4E1E-960AEA8C4E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182FAE-FE3F-17F7-99A1-1298EB3F85FC}"/>
              </a:ext>
            </a:extLst>
          </p:cNvPr>
          <p:cNvSpPr>
            <a:spLocks noGrp="1"/>
          </p:cNvSpPr>
          <p:nvPr>
            <p:ph idx="1"/>
          </p:nvPr>
        </p:nvSpPr>
        <p:spPr>
          <a:xfrm>
            <a:off x="76200" y="1312506"/>
            <a:ext cx="8991600" cy="5393094"/>
          </a:xfrm>
        </p:spPr>
        <p:txBody>
          <a:bodyPr/>
          <a:lstStyle/>
          <a:p>
            <a:pPr eaLnBrk="1" hangingPunct="1">
              <a:defRPr/>
            </a:pPr>
            <a:r>
              <a:rPr lang="en-US" dirty="0">
                <a:latin typeface="Calibri" panose="020F0502020204030204" pitchFamily="34" charset="0"/>
                <a:ea typeface="Calibri" panose="020F0502020204030204" pitchFamily="34" charset="0"/>
                <a:cs typeface="Calibri" panose="020F0502020204030204" pitchFamily="34" charset="0"/>
              </a:rPr>
              <a:t> </a:t>
            </a:r>
            <a:r>
              <a:rPr lang="en-US" u="sng" dirty="0">
                <a:effectLst/>
                <a:latin typeface="Calibri" panose="020F0502020204030204" pitchFamily="34" charset="0"/>
                <a:ea typeface="Calibri" panose="020F0502020204030204" pitchFamily="34" charset="0"/>
                <a:cs typeface="Calibri" panose="020F0502020204030204" pitchFamily="34" charset="0"/>
              </a:rPr>
              <a:t>Absorption in other matters</a:t>
            </a:r>
            <a:r>
              <a:rPr 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defRPr/>
            </a:pPr>
            <a:r>
              <a:rPr lang="en-US" sz="3200" dirty="0">
                <a:effectLst/>
                <a:latin typeface="Calibri" panose="020F0502020204030204" pitchFamily="34" charset="0"/>
                <a:ea typeface="Calibri" panose="020F0502020204030204" pitchFamily="34" charset="0"/>
                <a:cs typeface="Calibri" panose="020F0502020204030204" pitchFamily="34" charset="0"/>
              </a:rPr>
              <a:t>Life. </a:t>
            </a:r>
          </a:p>
          <a:p>
            <a:pPr marL="457200" lvl="1" indent="0" algn="ctr" eaLnBrk="1" hangingPunct="1">
              <a:buNone/>
              <a:defRPr/>
            </a:pPr>
            <a:r>
              <a:rPr lang="en-US" sz="2600" i="1" dirty="0">
                <a:effectLst/>
                <a:latin typeface="Calibri" panose="020F0502020204030204" pitchFamily="34" charset="0"/>
                <a:ea typeface="Calibri" panose="020F0502020204030204" pitchFamily="34" charset="0"/>
                <a:cs typeface="Calibri" panose="020F0502020204030204" pitchFamily="34" charset="0"/>
              </a:rPr>
              <a:t>“And the slave came back and reported this to his master. Then the head of the household became angry and said to his slave, ‘Go out at once into the streets and lanes of the city and bring in here the poor and crippled and blind and lame.’ And the slave said, ‘Master, what you commanded has been done, and still there is room.’ And the master said to the slave, ‘Go out into the highways and along the hedges, and compel them to come in, so that my house may be filled. For I tell you, none of those men who were invited shall taste of my dinner.’” </a:t>
            </a:r>
            <a:r>
              <a:rPr 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14:21-24)</a:t>
            </a:r>
            <a:endParaRPr lang="en-US" sz="26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itle 3">
            <a:extLst>
              <a:ext uri="{FF2B5EF4-FFF2-40B4-BE49-F238E27FC236}">
                <a16:creationId xmlns:a16="http://schemas.microsoft.com/office/drawing/2014/main" id="{92E22CF6-06AB-8029-3555-E25FF3016C49}"/>
              </a:ext>
            </a:extLst>
          </p:cNvPr>
          <p:cNvSpPr txBox="1">
            <a:spLocks/>
          </p:cNvSpPr>
          <p:nvPr/>
        </p:nvSpPr>
        <p:spPr bwMode="auto">
          <a:xfrm>
            <a:off x="685800" y="76200"/>
            <a:ext cx="7772400" cy="1236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extLst>
      <p:ext uri="{BB962C8B-B14F-4D97-AF65-F5344CB8AC3E}">
        <p14:creationId xmlns:p14="http://schemas.microsoft.com/office/powerpoint/2010/main" val="319179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B769F95E-4FEE-F821-BDF0-3893CCB71682}"/>
              </a:ext>
            </a:extLst>
          </p:cNvPr>
          <p:cNvSpPr>
            <a:spLocks noGrp="1"/>
          </p:cNvSpPr>
          <p:nvPr>
            <p:ph idx="1"/>
          </p:nvPr>
        </p:nvSpPr>
        <p:spPr>
          <a:xfrm>
            <a:off x="152400" y="1306284"/>
            <a:ext cx="8915400" cy="5475515"/>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Lack of knowledge, spiritual interest and diligence</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We must be diligent!</a:t>
            </a:r>
          </a:p>
          <a:p>
            <a:pPr marL="457200" lvl="1" indent="0" algn="ctr" eaLnBrk="1" hangingPunct="1">
              <a:buNone/>
            </a:pPr>
            <a:r>
              <a:rPr lang="en-US" altLang="en-US" i="1" dirty="0">
                <a:effectLst/>
                <a:latin typeface="Calibri" panose="020F0502020204030204" pitchFamily="34" charset="0"/>
                <a:ea typeface="Calibri" panose="020F0502020204030204" pitchFamily="34" charset="0"/>
                <a:cs typeface="Calibri" panose="020F0502020204030204" pitchFamily="34" charset="0"/>
              </a:rPr>
              <a:t>“Be diligent to present yourself approved to God as a workman who does not need to be ashamed, accurately handling the word of truth.” </a:t>
            </a:r>
            <a:r>
              <a:rPr lang="en-US" alt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Timothy 2:15)</a:t>
            </a:r>
          </a:p>
          <a:p>
            <a:pPr marL="457200" lvl="1" indent="0" algn="ctr" eaLnBrk="1" hangingPunct="1">
              <a:buNone/>
            </a:pPr>
            <a:r>
              <a:rPr lang="en-US" altLang="en-US" i="1" dirty="0">
                <a:effectLst/>
                <a:latin typeface="Calibri" panose="020F0502020204030204" pitchFamily="34" charset="0"/>
                <a:ea typeface="Calibri" panose="020F0502020204030204" pitchFamily="34" charset="0"/>
                <a:cs typeface="Calibri" panose="020F0502020204030204" pitchFamily="34" charset="0"/>
              </a:rPr>
              <a:t>“Therefore let us be diligent to enter that rest, so that no one will fall, through following the same example of disobedience.” </a:t>
            </a:r>
            <a:r>
              <a:rPr lang="en-US" alt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(Hebrews 4:11)</a:t>
            </a:r>
          </a:p>
          <a:p>
            <a:pPr marL="457200" lvl="1" indent="0" algn="ctr" eaLnBrk="1" hangingPunct="1">
              <a:buNone/>
            </a:pPr>
            <a:r>
              <a:rPr lang="en-US" altLang="en-US" i="1" dirty="0">
                <a:effectLst/>
                <a:latin typeface="Calibri" panose="020F0502020204030204" pitchFamily="34" charset="0"/>
                <a:ea typeface="Calibri" panose="020F0502020204030204" pitchFamily="34" charset="0"/>
                <a:cs typeface="Calibri" panose="020F0502020204030204" pitchFamily="34" charset="0"/>
              </a:rPr>
              <a:t>“I love those who love me; And those who diligently seek me will find me.” </a:t>
            </a:r>
            <a:r>
              <a:rPr lang="en-US" alt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(Proverbs 8:17)</a:t>
            </a:r>
          </a:p>
        </p:txBody>
      </p:sp>
      <p:sp>
        <p:nvSpPr>
          <p:cNvPr id="4" name="Title 3">
            <a:extLst>
              <a:ext uri="{FF2B5EF4-FFF2-40B4-BE49-F238E27FC236}">
                <a16:creationId xmlns:a16="http://schemas.microsoft.com/office/drawing/2014/main" id="{7A054C1C-072B-3E46-99DD-A7DDB8F53117}"/>
              </a:ext>
            </a:extLst>
          </p:cNvPr>
          <p:cNvSpPr txBox="1">
            <a:spLocks/>
          </p:cNvSpPr>
          <p:nvPr/>
        </p:nvSpPr>
        <p:spPr bwMode="auto">
          <a:xfrm>
            <a:off x="685800" y="-7776"/>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1" end="1"/>
                                            </p:txEl>
                                          </p:spTgt>
                                        </p:tgtEl>
                                        <p:attrNameLst>
                                          <p:attrName>style.visibility</p:attrName>
                                        </p:attrNameLst>
                                      </p:cBhvr>
                                      <p:to>
                                        <p:strVal val="visible"/>
                                      </p:to>
                                    </p:set>
                                    <p:animEffect transition="in" filter="fade">
                                      <p:cBhvr>
                                        <p:cTn id="14" dur="1000"/>
                                        <p:tgtEl>
                                          <p:spTgt spid="7170">
                                            <p:txEl>
                                              <p:pRg st="1" end="1"/>
                                            </p:txEl>
                                          </p:spTgt>
                                        </p:tgtEl>
                                      </p:cBhvr>
                                    </p:animEffect>
                                    <p:anim calcmode="lin" valueType="num">
                                      <p:cBhvr>
                                        <p:cTn id="15"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2" end="2"/>
                                            </p:txEl>
                                          </p:spTgt>
                                        </p:tgtEl>
                                        <p:attrNameLst>
                                          <p:attrName>style.visibility</p:attrName>
                                        </p:attrNameLst>
                                      </p:cBhvr>
                                      <p:to>
                                        <p:strVal val="visible"/>
                                      </p:to>
                                    </p:set>
                                    <p:animEffect transition="in" filter="fade">
                                      <p:cBhvr>
                                        <p:cTn id="21" dur="1000"/>
                                        <p:tgtEl>
                                          <p:spTgt spid="7170">
                                            <p:txEl>
                                              <p:pRg st="2" end="2"/>
                                            </p:txEl>
                                          </p:spTgt>
                                        </p:tgtEl>
                                      </p:cBhvr>
                                    </p:animEffect>
                                    <p:anim calcmode="lin" valueType="num">
                                      <p:cBhvr>
                                        <p:cTn id="22"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0">
                                            <p:txEl>
                                              <p:pRg st="3" end="3"/>
                                            </p:txEl>
                                          </p:spTgt>
                                        </p:tgtEl>
                                        <p:attrNameLst>
                                          <p:attrName>style.visibility</p:attrName>
                                        </p:attrNameLst>
                                      </p:cBhvr>
                                      <p:to>
                                        <p:strVal val="visible"/>
                                      </p:to>
                                    </p:set>
                                    <p:animEffect transition="in" filter="fade">
                                      <p:cBhvr>
                                        <p:cTn id="28" dur="1000"/>
                                        <p:tgtEl>
                                          <p:spTgt spid="7170">
                                            <p:txEl>
                                              <p:pRg st="3" end="3"/>
                                            </p:txEl>
                                          </p:spTgt>
                                        </p:tgtEl>
                                      </p:cBhvr>
                                    </p:animEffect>
                                    <p:anim calcmode="lin" valueType="num">
                                      <p:cBhvr>
                                        <p:cTn id="29"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170">
                                            <p:txEl>
                                              <p:pRg st="4" end="4"/>
                                            </p:txEl>
                                          </p:spTgt>
                                        </p:tgtEl>
                                        <p:attrNameLst>
                                          <p:attrName>style.visibility</p:attrName>
                                        </p:attrNameLst>
                                      </p:cBhvr>
                                      <p:to>
                                        <p:strVal val="visible"/>
                                      </p:to>
                                    </p:set>
                                    <p:animEffect transition="in" filter="fade">
                                      <p:cBhvr>
                                        <p:cTn id="35" dur="1000"/>
                                        <p:tgtEl>
                                          <p:spTgt spid="7170">
                                            <p:txEl>
                                              <p:pRg st="4" end="4"/>
                                            </p:txEl>
                                          </p:spTgt>
                                        </p:tgtEl>
                                      </p:cBhvr>
                                    </p:animEffect>
                                    <p:anim calcmode="lin" valueType="num">
                                      <p:cBhvr>
                                        <p:cTn id="36"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3BB42-167B-3B66-620B-EDFAECF0E7E4}"/>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05C34DFB-88E0-E8B6-6710-8CB497BC40D8}"/>
              </a:ext>
            </a:extLst>
          </p:cNvPr>
          <p:cNvSpPr>
            <a:spLocks noGrp="1"/>
          </p:cNvSpPr>
          <p:nvPr>
            <p:ph idx="1"/>
          </p:nvPr>
        </p:nvSpPr>
        <p:spPr>
          <a:xfrm>
            <a:off x="152400" y="1306284"/>
            <a:ext cx="8915400" cy="5475515"/>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Lack of knowledge, spiritual interest and diligence</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We must take heed (take care)</a:t>
            </a:r>
          </a:p>
          <a:p>
            <a:pPr marL="457200" lvl="1" indent="0" algn="ctr" eaLnBrk="1" hangingPunct="1">
              <a:buNone/>
            </a:pPr>
            <a:r>
              <a:rPr lang="en-US" altLang="en-US" i="1" dirty="0">
                <a:effectLst/>
                <a:latin typeface="Calibri" panose="020F0502020204030204" pitchFamily="34" charset="0"/>
                <a:ea typeface="Calibri" panose="020F0502020204030204" pitchFamily="34" charset="0"/>
                <a:cs typeface="Calibri" panose="020F0502020204030204" pitchFamily="34" charset="0"/>
              </a:rPr>
              <a:t>“Therefore let him who thinks he stands take heed that he does not fall.”</a:t>
            </a:r>
            <a:r>
              <a:rPr lang="en-US" altLang="en-US" dirty="0">
                <a:effectLst/>
                <a:latin typeface="Calibri" panose="020F0502020204030204" pitchFamily="34" charset="0"/>
                <a:ea typeface="Calibri" panose="020F0502020204030204" pitchFamily="34" charset="0"/>
                <a:cs typeface="Calibri" panose="020F0502020204030204" pitchFamily="34" charset="0"/>
              </a:rPr>
              <a:t> </a:t>
            </a:r>
            <a:r>
              <a:rPr lang="en-US" alt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Corinthians 10:12)</a:t>
            </a:r>
          </a:p>
          <a:p>
            <a:pPr marL="457200" lvl="1" indent="0" algn="ctr" eaLnBrk="1" hangingPunct="1">
              <a:buNone/>
            </a:pPr>
            <a:r>
              <a:rPr lang="en-US" altLang="en-US" i="1" dirty="0">
                <a:effectLst/>
                <a:latin typeface="Calibri" panose="020F0502020204030204" pitchFamily="34" charset="0"/>
                <a:ea typeface="Calibri" panose="020F0502020204030204" pitchFamily="34" charset="0"/>
                <a:cs typeface="Calibri" panose="020F0502020204030204" pitchFamily="34" charset="0"/>
              </a:rPr>
              <a:t>“Take care, brethren, that there not be in any one of you an evil, unbelieving heart that falls away from the living God.”</a:t>
            </a:r>
            <a:r>
              <a:rPr lang="en-US" altLang="en-US" dirty="0">
                <a:effectLst/>
                <a:latin typeface="Calibri" panose="020F0502020204030204" pitchFamily="34" charset="0"/>
                <a:ea typeface="Calibri" panose="020F0502020204030204" pitchFamily="34" charset="0"/>
                <a:cs typeface="Calibri" panose="020F0502020204030204" pitchFamily="34" charset="0"/>
              </a:rPr>
              <a:t> </a:t>
            </a:r>
            <a:r>
              <a:rPr lang="en-US" alt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(Hebrews 3:12)</a:t>
            </a:r>
          </a:p>
          <a:p>
            <a:pPr marL="457200" lvl="1" indent="0" algn="ctr" eaLnBrk="1" hangingPunct="1">
              <a:buNone/>
            </a:pPr>
            <a:r>
              <a:rPr lang="en-US" altLang="en-US" i="1" dirty="0">
                <a:effectLst/>
                <a:latin typeface="Calibri" panose="020F0502020204030204" pitchFamily="34" charset="0"/>
                <a:ea typeface="Calibri" panose="020F0502020204030204" pitchFamily="34" charset="0"/>
                <a:cs typeface="Calibri" panose="020F0502020204030204" pitchFamily="34" charset="0"/>
              </a:rPr>
              <a:t>“So take diligent heed to yourselves to love the Lord your God.”</a:t>
            </a:r>
            <a:r>
              <a:rPr lang="en-US" altLang="en-US" dirty="0">
                <a:effectLst/>
                <a:latin typeface="Calibri" panose="020F0502020204030204" pitchFamily="34" charset="0"/>
                <a:ea typeface="Calibri" panose="020F0502020204030204" pitchFamily="34" charset="0"/>
                <a:cs typeface="Calibri" panose="020F0502020204030204" pitchFamily="34" charset="0"/>
              </a:rPr>
              <a:t> </a:t>
            </a:r>
            <a:r>
              <a:rPr lang="en-US" altLang="en-US"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(Joshua 23:11)</a:t>
            </a:r>
          </a:p>
        </p:txBody>
      </p:sp>
      <p:sp>
        <p:nvSpPr>
          <p:cNvPr id="4" name="Title 3">
            <a:extLst>
              <a:ext uri="{FF2B5EF4-FFF2-40B4-BE49-F238E27FC236}">
                <a16:creationId xmlns:a16="http://schemas.microsoft.com/office/drawing/2014/main" id="{FFE066E8-E57A-543E-8EE9-72A2C6763D50}"/>
              </a:ext>
            </a:extLst>
          </p:cNvPr>
          <p:cNvSpPr txBox="1">
            <a:spLocks/>
          </p:cNvSpPr>
          <p:nvPr/>
        </p:nvSpPr>
        <p:spPr bwMode="auto">
          <a:xfrm>
            <a:off x="685800" y="-7776"/>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extLst>
      <p:ext uri="{BB962C8B-B14F-4D97-AF65-F5344CB8AC3E}">
        <p14:creationId xmlns:p14="http://schemas.microsoft.com/office/powerpoint/2010/main" val="300041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1" end="1"/>
                                            </p:txEl>
                                          </p:spTgt>
                                        </p:tgtEl>
                                        <p:attrNameLst>
                                          <p:attrName>style.visibility</p:attrName>
                                        </p:attrNameLst>
                                      </p:cBhvr>
                                      <p:to>
                                        <p:strVal val="visible"/>
                                      </p:to>
                                    </p:set>
                                    <p:animEffect transition="in" filter="fade">
                                      <p:cBhvr>
                                        <p:cTn id="14" dur="1000"/>
                                        <p:tgtEl>
                                          <p:spTgt spid="7170">
                                            <p:txEl>
                                              <p:pRg st="1" end="1"/>
                                            </p:txEl>
                                          </p:spTgt>
                                        </p:tgtEl>
                                      </p:cBhvr>
                                    </p:animEffect>
                                    <p:anim calcmode="lin" valueType="num">
                                      <p:cBhvr>
                                        <p:cTn id="15"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2" end="2"/>
                                            </p:txEl>
                                          </p:spTgt>
                                        </p:tgtEl>
                                        <p:attrNameLst>
                                          <p:attrName>style.visibility</p:attrName>
                                        </p:attrNameLst>
                                      </p:cBhvr>
                                      <p:to>
                                        <p:strVal val="visible"/>
                                      </p:to>
                                    </p:set>
                                    <p:animEffect transition="in" filter="fade">
                                      <p:cBhvr>
                                        <p:cTn id="21" dur="1000"/>
                                        <p:tgtEl>
                                          <p:spTgt spid="7170">
                                            <p:txEl>
                                              <p:pRg st="2" end="2"/>
                                            </p:txEl>
                                          </p:spTgt>
                                        </p:tgtEl>
                                      </p:cBhvr>
                                    </p:animEffect>
                                    <p:anim calcmode="lin" valueType="num">
                                      <p:cBhvr>
                                        <p:cTn id="22"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0">
                                            <p:txEl>
                                              <p:pRg st="3" end="3"/>
                                            </p:txEl>
                                          </p:spTgt>
                                        </p:tgtEl>
                                        <p:attrNameLst>
                                          <p:attrName>style.visibility</p:attrName>
                                        </p:attrNameLst>
                                      </p:cBhvr>
                                      <p:to>
                                        <p:strVal val="visible"/>
                                      </p:to>
                                    </p:set>
                                    <p:animEffect transition="in" filter="fade">
                                      <p:cBhvr>
                                        <p:cTn id="28" dur="1000"/>
                                        <p:tgtEl>
                                          <p:spTgt spid="7170">
                                            <p:txEl>
                                              <p:pRg st="3" end="3"/>
                                            </p:txEl>
                                          </p:spTgt>
                                        </p:tgtEl>
                                      </p:cBhvr>
                                    </p:animEffect>
                                    <p:anim calcmode="lin" valueType="num">
                                      <p:cBhvr>
                                        <p:cTn id="29"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170">
                                            <p:txEl>
                                              <p:pRg st="4" end="4"/>
                                            </p:txEl>
                                          </p:spTgt>
                                        </p:tgtEl>
                                        <p:attrNameLst>
                                          <p:attrName>style.visibility</p:attrName>
                                        </p:attrNameLst>
                                      </p:cBhvr>
                                      <p:to>
                                        <p:strVal val="visible"/>
                                      </p:to>
                                    </p:set>
                                    <p:animEffect transition="in" filter="fade">
                                      <p:cBhvr>
                                        <p:cTn id="35" dur="1000"/>
                                        <p:tgtEl>
                                          <p:spTgt spid="7170">
                                            <p:txEl>
                                              <p:pRg st="4" end="4"/>
                                            </p:txEl>
                                          </p:spTgt>
                                        </p:tgtEl>
                                      </p:cBhvr>
                                    </p:animEffect>
                                    <p:anim calcmode="lin" valueType="num">
                                      <p:cBhvr>
                                        <p:cTn id="36"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3033E-A379-66C0-EB1D-42C982FBA11F}"/>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6D4FB1BA-523C-D456-AE96-62E6410D5CB7}"/>
              </a:ext>
            </a:extLst>
          </p:cNvPr>
          <p:cNvSpPr>
            <a:spLocks noGrp="1"/>
          </p:cNvSpPr>
          <p:nvPr>
            <p:ph idx="1"/>
          </p:nvPr>
        </p:nvSpPr>
        <p:spPr>
          <a:xfrm>
            <a:off x="76200" y="1306284"/>
            <a:ext cx="8991600" cy="5475515"/>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Lack of knowledge, spiritual interest and diligence</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Failure to pursue these things means we are lost.</a:t>
            </a:r>
          </a:p>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“My people are destroyed for lack of knowledge. Because you have rejected knowledge, I also will reject you from being My priest. Since you have forgotten the law of your God, I also will forget your children.”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(Hosea 4:6)</a:t>
            </a:r>
          </a:p>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“Therefore having overlooked the times of ignorance, God is now declaring to men that all people everywhere should repent …”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(Acts 17:30)</a:t>
            </a:r>
          </a:p>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“Incline your ear and hear the words of the wise, and apply your mind to my knowledge …”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(Proverbs 22:17)</a:t>
            </a:r>
          </a:p>
        </p:txBody>
      </p:sp>
      <p:sp>
        <p:nvSpPr>
          <p:cNvPr id="4" name="Title 3">
            <a:extLst>
              <a:ext uri="{FF2B5EF4-FFF2-40B4-BE49-F238E27FC236}">
                <a16:creationId xmlns:a16="http://schemas.microsoft.com/office/drawing/2014/main" id="{31A0A2FB-ECFF-3FA2-BF0A-BE0FB766848B}"/>
              </a:ext>
            </a:extLst>
          </p:cNvPr>
          <p:cNvSpPr txBox="1">
            <a:spLocks/>
          </p:cNvSpPr>
          <p:nvPr/>
        </p:nvSpPr>
        <p:spPr bwMode="auto">
          <a:xfrm>
            <a:off x="685800" y="-7776"/>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extLst>
      <p:ext uri="{BB962C8B-B14F-4D97-AF65-F5344CB8AC3E}">
        <p14:creationId xmlns:p14="http://schemas.microsoft.com/office/powerpoint/2010/main" val="45286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Effect transition="in" filter="fade">
                                      <p:cBhvr>
                                        <p:cTn id="7" dur="1000"/>
                                        <p:tgtEl>
                                          <p:spTgt spid="7170">
                                            <p:txEl>
                                              <p:pRg st="1" end="1"/>
                                            </p:txEl>
                                          </p:spTgt>
                                        </p:tgtEl>
                                      </p:cBhvr>
                                    </p:animEffect>
                                    <p:anim calcmode="lin" valueType="num">
                                      <p:cBhvr>
                                        <p:cTn id="8"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2" end="2"/>
                                            </p:txEl>
                                          </p:spTgt>
                                        </p:tgtEl>
                                        <p:attrNameLst>
                                          <p:attrName>style.visibility</p:attrName>
                                        </p:attrNameLst>
                                      </p:cBhvr>
                                      <p:to>
                                        <p:strVal val="visible"/>
                                      </p:to>
                                    </p:set>
                                    <p:animEffect transition="in" filter="fade">
                                      <p:cBhvr>
                                        <p:cTn id="14" dur="1000"/>
                                        <p:tgtEl>
                                          <p:spTgt spid="7170">
                                            <p:txEl>
                                              <p:pRg st="2" end="2"/>
                                            </p:txEl>
                                          </p:spTgt>
                                        </p:tgtEl>
                                      </p:cBhvr>
                                    </p:animEffect>
                                    <p:anim calcmode="lin" valueType="num">
                                      <p:cBhvr>
                                        <p:cTn id="15"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3" end="3"/>
                                            </p:txEl>
                                          </p:spTgt>
                                        </p:tgtEl>
                                        <p:attrNameLst>
                                          <p:attrName>style.visibility</p:attrName>
                                        </p:attrNameLst>
                                      </p:cBhvr>
                                      <p:to>
                                        <p:strVal val="visible"/>
                                      </p:to>
                                    </p:set>
                                    <p:animEffect transition="in" filter="fade">
                                      <p:cBhvr>
                                        <p:cTn id="21" dur="1000"/>
                                        <p:tgtEl>
                                          <p:spTgt spid="7170">
                                            <p:txEl>
                                              <p:pRg st="3" end="3"/>
                                            </p:txEl>
                                          </p:spTgt>
                                        </p:tgtEl>
                                      </p:cBhvr>
                                    </p:animEffect>
                                    <p:anim calcmode="lin" valueType="num">
                                      <p:cBhvr>
                                        <p:cTn id="22"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0">
                                            <p:txEl>
                                              <p:pRg st="4" end="4"/>
                                            </p:txEl>
                                          </p:spTgt>
                                        </p:tgtEl>
                                        <p:attrNameLst>
                                          <p:attrName>style.visibility</p:attrName>
                                        </p:attrNameLst>
                                      </p:cBhvr>
                                      <p:to>
                                        <p:strVal val="visible"/>
                                      </p:to>
                                    </p:set>
                                    <p:animEffect transition="in" filter="fade">
                                      <p:cBhvr>
                                        <p:cTn id="28" dur="1000"/>
                                        <p:tgtEl>
                                          <p:spTgt spid="7170">
                                            <p:txEl>
                                              <p:pRg st="4" end="4"/>
                                            </p:txEl>
                                          </p:spTgt>
                                        </p:tgtEl>
                                      </p:cBhvr>
                                    </p:animEffect>
                                    <p:anim calcmode="lin" valueType="num">
                                      <p:cBhvr>
                                        <p:cTn id="29"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B604B-4AC5-4557-26AE-DC9C24B8A154}"/>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DE045A14-7A84-AFAE-9685-4D7E33184BE6}"/>
              </a:ext>
            </a:extLst>
          </p:cNvPr>
          <p:cNvSpPr>
            <a:spLocks noGrp="1"/>
          </p:cNvSpPr>
          <p:nvPr>
            <p:ph idx="1"/>
          </p:nvPr>
        </p:nvSpPr>
        <p:spPr>
          <a:xfrm>
            <a:off x="114300" y="1600200"/>
            <a:ext cx="8915400" cy="5029200"/>
          </a:xfrm>
        </p:spPr>
        <p:txBody>
          <a:bodyPr/>
          <a:lstStyle/>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“And when he comes home, he calls together his friends and his neighbors, saying to them, ‘Rejoice with me, for I have found my sheep which was lost!’ I tell you that in the same way, there will be more joy in heaven over one sinner who repents than over ninety-nine righteous persons who need no repentance.”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15:6-7)</a:t>
            </a:r>
          </a:p>
          <a:p>
            <a:pPr marL="457200" lvl="1" indent="0" algn="ctr" eaLnBrk="1" hangingPunct="1">
              <a:buNone/>
            </a:pPr>
            <a:endParaRPr lang="en-US" altLang="en-US" sz="2600" i="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“For the Son of Man has come to seek and to save that which was lost.”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19:10)</a:t>
            </a:r>
          </a:p>
        </p:txBody>
      </p:sp>
      <p:sp>
        <p:nvSpPr>
          <p:cNvPr id="4" name="Title 3">
            <a:extLst>
              <a:ext uri="{FF2B5EF4-FFF2-40B4-BE49-F238E27FC236}">
                <a16:creationId xmlns:a16="http://schemas.microsoft.com/office/drawing/2014/main" id="{94F0505F-DDA3-F024-A215-18BBF60440D1}"/>
              </a:ext>
            </a:extLst>
          </p:cNvPr>
          <p:cNvSpPr txBox="1">
            <a:spLocks/>
          </p:cNvSpPr>
          <p:nvPr/>
        </p:nvSpPr>
        <p:spPr bwMode="auto">
          <a:xfrm>
            <a:off x="419100" y="76201"/>
            <a:ext cx="83820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Once Found Is Reason to Rejoice</a:t>
            </a:r>
          </a:p>
        </p:txBody>
      </p:sp>
    </p:spTree>
    <p:extLst>
      <p:ext uri="{BB962C8B-B14F-4D97-AF65-F5344CB8AC3E}">
        <p14:creationId xmlns:p14="http://schemas.microsoft.com/office/powerpoint/2010/main" val="415693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2" end="2"/>
                                            </p:txEl>
                                          </p:spTgt>
                                        </p:tgtEl>
                                        <p:attrNameLst>
                                          <p:attrName>style.visibility</p:attrName>
                                        </p:attrNameLst>
                                      </p:cBhvr>
                                      <p:to>
                                        <p:strVal val="visible"/>
                                      </p:to>
                                    </p:set>
                                    <p:animEffect transition="in" filter="fade">
                                      <p:cBhvr>
                                        <p:cTn id="14" dur="1000"/>
                                        <p:tgtEl>
                                          <p:spTgt spid="7170">
                                            <p:txEl>
                                              <p:pRg st="2" end="2"/>
                                            </p:txEl>
                                          </p:spTgt>
                                        </p:tgtEl>
                                      </p:cBhvr>
                                    </p:animEffect>
                                    <p:anim calcmode="lin" valueType="num">
                                      <p:cBhvr>
                                        <p:cTn id="15"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C6D6B4-E963-1D1D-2627-BBF5E73B33FD}"/>
              </a:ext>
            </a:extLst>
          </p:cNvPr>
          <p:cNvSpPr>
            <a:spLocks noGrp="1"/>
          </p:cNvSpPr>
          <p:nvPr>
            <p:ph idx="1"/>
          </p:nvPr>
        </p:nvSpPr>
        <p:spPr>
          <a:xfrm>
            <a:off x="685800" y="1638300"/>
            <a:ext cx="7772400" cy="3581400"/>
          </a:xfrm>
        </p:spPr>
        <p:txBody>
          <a:bodyPr>
            <a:normAutofit/>
          </a:bodyPr>
          <a:lstStyle/>
          <a:p>
            <a:pPr marL="0" indent="0" algn="ctr" eaLnBrk="1" hangingPunct="1">
              <a:buNone/>
              <a:defRPr/>
            </a:pPr>
            <a:r>
              <a:rPr lang="en-US" sz="2800" i="1" dirty="0">
                <a:effectLst/>
                <a:latin typeface="Calibri" panose="020F0502020204030204" pitchFamily="34" charset="0"/>
                <a:ea typeface="Calibri" panose="020F0502020204030204" pitchFamily="34" charset="0"/>
                <a:cs typeface="Calibri" panose="020F0502020204030204" pitchFamily="34" charset="0"/>
              </a:rPr>
              <a:t>“Or what woman, if she has ten silver coins and loses one coin, does not light a lamp and sweep the house and search carefully until she finds it? When she has found it, she calls together her friends and neighbors, saying, ‘Rejoice with me, for I have found the coin which I had lost!’ In the same way, I tell you, there is joy in the presence of the angels of God over one sinner who repents.” </a:t>
            </a:r>
            <a:r>
              <a:rPr lang="en-US"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15:8-10)</a:t>
            </a:r>
          </a:p>
        </p:txBody>
      </p:sp>
      <p:sp>
        <p:nvSpPr>
          <p:cNvPr id="2" name="Title 3">
            <a:extLst>
              <a:ext uri="{FF2B5EF4-FFF2-40B4-BE49-F238E27FC236}">
                <a16:creationId xmlns:a16="http://schemas.microsoft.com/office/drawing/2014/main" id="{D7668E1C-354F-BAA9-E2A6-D45E45DBEAD1}"/>
              </a:ext>
            </a:extLst>
          </p:cNvPr>
          <p:cNvSpPr txBox="1">
            <a:spLocks/>
          </p:cNvSpPr>
          <p:nvPr/>
        </p:nvSpPr>
        <p:spPr bwMode="auto">
          <a:xfrm>
            <a:off x="685800" y="381000"/>
            <a:ext cx="77724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Coin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17FB5-F4A2-0D65-FCD0-A1DD6376653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55599A-3CE9-10FF-F20A-5DBB07FF713E}"/>
              </a:ext>
            </a:extLst>
          </p:cNvPr>
          <p:cNvSpPr>
            <a:spLocks noGrp="1"/>
          </p:cNvSpPr>
          <p:nvPr>
            <p:ph idx="1"/>
          </p:nvPr>
        </p:nvSpPr>
        <p:spPr>
          <a:xfrm>
            <a:off x="152400" y="1447800"/>
            <a:ext cx="8839200" cy="5257800"/>
          </a:xfrm>
        </p:spPr>
        <p:txBody>
          <a:bodyPr>
            <a:normAutofit/>
          </a:bodyPr>
          <a:lstStyle/>
          <a:p>
            <a:pPr eaLnBrk="1" hangingPunct="1">
              <a:defRPr/>
            </a:pPr>
            <a:r>
              <a:rPr lang="en-US" dirty="0">
                <a:effectLst/>
                <a:latin typeface="Calibri" panose="020F0502020204030204" pitchFamily="34" charset="0"/>
                <a:ea typeface="Calibri" panose="020F0502020204030204" pitchFamily="34" charset="0"/>
                <a:cs typeface="Calibri" panose="020F0502020204030204" pitchFamily="34" charset="0"/>
              </a:rPr>
              <a:t>This coin was of no value because it was “out of circulation.”</a:t>
            </a:r>
          </a:p>
          <a:p>
            <a:pPr lvl="1" eaLnBrk="1" hangingPunct="1">
              <a:defRPr/>
            </a:pPr>
            <a:r>
              <a:rPr lang="en-US" sz="2400" dirty="0">
                <a:effectLst/>
                <a:latin typeface="Calibri" panose="020F0502020204030204" pitchFamily="34" charset="0"/>
                <a:ea typeface="Calibri" panose="020F0502020204030204" pitchFamily="34" charset="0"/>
                <a:cs typeface="Calibri" panose="020F0502020204030204" pitchFamily="34" charset="0"/>
              </a:rPr>
              <a:t>Many have changed from useful vessels into useless vessels, from vessels of honor into vessels of dishonor.</a:t>
            </a:r>
          </a:p>
          <a:p>
            <a:pPr marL="457200" lvl="1" indent="0" algn="ctr" eaLnBrk="1" hangingPunct="1">
              <a:buNone/>
              <a:defRPr/>
            </a:pPr>
            <a:r>
              <a:rPr lang="en-US" sz="2400" dirty="0">
                <a:effectLst/>
                <a:latin typeface="Calibri" panose="020F0502020204030204" pitchFamily="34" charset="0"/>
                <a:ea typeface="Calibri" panose="020F0502020204030204" pitchFamily="34" charset="0"/>
                <a:cs typeface="Calibri" panose="020F0502020204030204" pitchFamily="34" charset="0"/>
              </a:rPr>
              <a:t>“</a:t>
            </a:r>
            <a:r>
              <a:rPr lang="en-US" sz="2400" i="1" dirty="0">
                <a:effectLst/>
                <a:latin typeface="Calibri" panose="020F0502020204030204" pitchFamily="34" charset="0"/>
                <a:ea typeface="Calibri" panose="020F0502020204030204" pitchFamily="34" charset="0"/>
                <a:cs typeface="Calibri" panose="020F0502020204030204" pitchFamily="34" charset="0"/>
              </a:rPr>
              <a:t>Now in a large house there are not only gold and silver vessels, but also vessels of wood and of earthenware, and some to honor and some to dishonor. Therefore, if anyone cleanses himself from these things, he will be a vessel for honor, sanctified, useful to the Master, prepared for every good work.”</a:t>
            </a:r>
            <a:r>
              <a:rPr lang="en-US" sz="2400" i="1" dirty="0">
                <a:solidFill>
                  <a:schemeClr val="tx1">
                    <a:lumMod val="65000"/>
                    <a:lumOff val="35000"/>
                  </a:schemeClr>
                </a:solidFill>
                <a:effectLst/>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Timothy 2:20-21)</a:t>
            </a:r>
          </a:p>
        </p:txBody>
      </p:sp>
      <p:sp>
        <p:nvSpPr>
          <p:cNvPr id="2" name="Title 3">
            <a:extLst>
              <a:ext uri="{FF2B5EF4-FFF2-40B4-BE49-F238E27FC236}">
                <a16:creationId xmlns:a16="http://schemas.microsoft.com/office/drawing/2014/main" id="{244CAA40-5F03-9310-64E4-160C76BE1A0F}"/>
              </a:ext>
            </a:extLst>
          </p:cNvPr>
          <p:cNvSpPr txBox="1">
            <a:spLocks/>
          </p:cNvSpPr>
          <p:nvPr/>
        </p:nvSpPr>
        <p:spPr bwMode="auto">
          <a:xfrm>
            <a:off x="685800" y="76201"/>
            <a:ext cx="77724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Coin</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Uselessness</a:t>
            </a:r>
          </a:p>
        </p:txBody>
      </p:sp>
    </p:spTree>
    <p:extLst>
      <p:ext uri="{BB962C8B-B14F-4D97-AF65-F5344CB8AC3E}">
        <p14:creationId xmlns:p14="http://schemas.microsoft.com/office/powerpoint/2010/main" val="268266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887DD-17B9-0C12-5A46-214F63CF237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4D49E8-720C-2ECE-380C-AA7783D2DF91}"/>
              </a:ext>
            </a:extLst>
          </p:cNvPr>
          <p:cNvSpPr>
            <a:spLocks noGrp="1"/>
          </p:cNvSpPr>
          <p:nvPr>
            <p:ph idx="1"/>
          </p:nvPr>
        </p:nvSpPr>
        <p:spPr>
          <a:xfrm>
            <a:off x="152400" y="1447800"/>
            <a:ext cx="8839200" cy="5257800"/>
          </a:xfrm>
        </p:spPr>
        <p:txBody>
          <a:bodyPr>
            <a:normAutofit/>
          </a:bodyPr>
          <a:lstStyle/>
          <a:p>
            <a:pPr eaLnBrk="1" hangingPunct="1">
              <a:defRPr/>
            </a:pPr>
            <a:r>
              <a:rPr lang="en-US" dirty="0">
                <a:effectLst/>
                <a:latin typeface="Calibri" panose="020F0502020204030204" pitchFamily="34" charset="0"/>
                <a:ea typeface="Calibri" panose="020F0502020204030204" pitchFamily="34" charset="0"/>
                <a:cs typeface="Calibri" panose="020F0502020204030204" pitchFamily="34" charset="0"/>
              </a:rPr>
              <a:t>This coin was of no value because it was “out of circulation.”</a:t>
            </a:r>
          </a:p>
          <a:p>
            <a:pPr lvl="1" eaLnBrk="1" hangingPunct="1">
              <a:defRPr/>
            </a:pPr>
            <a:r>
              <a:rPr lang="en-US" sz="2400" dirty="0">
                <a:effectLst/>
                <a:latin typeface="Calibri" panose="020F0502020204030204" pitchFamily="34" charset="0"/>
                <a:ea typeface="Calibri" panose="020F0502020204030204" pitchFamily="34" charset="0"/>
                <a:cs typeface="Calibri" panose="020F0502020204030204" pitchFamily="34" charset="0"/>
              </a:rPr>
              <a:t>Uselessness means loss of zeal for the Lord, loss of concern for others, and loss of influence.</a:t>
            </a:r>
          </a:p>
          <a:p>
            <a:pPr marL="457200" lvl="1" indent="0" algn="ctr" eaLnBrk="1" hangingPunct="1">
              <a:buNone/>
              <a:defRPr/>
            </a:pPr>
            <a:r>
              <a:rPr lang="en-US" sz="2400" i="1" dirty="0">
                <a:effectLst/>
                <a:latin typeface="Calibri" panose="020F0502020204030204" pitchFamily="34" charset="0"/>
                <a:ea typeface="Calibri" panose="020F0502020204030204" pitchFamily="34" charset="0"/>
                <a:cs typeface="Calibri" panose="020F0502020204030204" pitchFamily="34" charset="0"/>
              </a:rPr>
              <a:t>“You are the salt of the earth; but if the salt has become tasteless, how can it be made salty again? It is no longer good for anything, except to be thrown out and trampled under foot by men. You are the light of the world. A city set on a hill cannot be hidden; nor does anyone light a lamp and put it under a basket, but on the lampstand, and it gives light to all who are in the house. Let your light shine before men in such a way that they may see your good works, and glorify your Father who is in heaven.” </a:t>
            </a:r>
            <a:br>
              <a:rPr lang="en-US" sz="2400" i="1" dirty="0">
                <a:effectLst/>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(Matthew 5:13-16)</a:t>
            </a:r>
          </a:p>
        </p:txBody>
      </p:sp>
      <p:sp>
        <p:nvSpPr>
          <p:cNvPr id="2" name="Title 3">
            <a:extLst>
              <a:ext uri="{FF2B5EF4-FFF2-40B4-BE49-F238E27FC236}">
                <a16:creationId xmlns:a16="http://schemas.microsoft.com/office/drawing/2014/main" id="{94BAFD34-CC7E-EA66-926C-E947E397FA11}"/>
              </a:ext>
            </a:extLst>
          </p:cNvPr>
          <p:cNvSpPr txBox="1">
            <a:spLocks/>
          </p:cNvSpPr>
          <p:nvPr/>
        </p:nvSpPr>
        <p:spPr bwMode="auto">
          <a:xfrm>
            <a:off x="685800" y="76201"/>
            <a:ext cx="77724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Coin</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Uselessness</a:t>
            </a:r>
          </a:p>
        </p:txBody>
      </p:sp>
    </p:spTree>
    <p:extLst>
      <p:ext uri="{BB962C8B-B14F-4D97-AF65-F5344CB8AC3E}">
        <p14:creationId xmlns:p14="http://schemas.microsoft.com/office/powerpoint/2010/main" val="343028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58F93-B8E9-220B-11D4-72333C2CC3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047AD8-129D-EF51-6A74-CF5632B7B4FC}"/>
              </a:ext>
            </a:extLst>
          </p:cNvPr>
          <p:cNvSpPr>
            <a:spLocks noGrp="1"/>
          </p:cNvSpPr>
          <p:nvPr>
            <p:ph idx="1"/>
          </p:nvPr>
        </p:nvSpPr>
        <p:spPr>
          <a:xfrm>
            <a:off x="152400" y="1447800"/>
            <a:ext cx="8839200" cy="5257800"/>
          </a:xfrm>
        </p:spPr>
        <p:txBody>
          <a:bodyPr>
            <a:normAutofit/>
          </a:bodyPr>
          <a:lstStyle/>
          <a:p>
            <a:pPr eaLnBrk="1" hangingPunct="1">
              <a:defRPr/>
            </a:pPr>
            <a:r>
              <a:rPr lang="en-US" dirty="0">
                <a:effectLst/>
                <a:latin typeface="Calibri" panose="020F0502020204030204" pitchFamily="34" charset="0"/>
                <a:ea typeface="Calibri" panose="020F0502020204030204" pitchFamily="34" charset="0"/>
                <a:cs typeface="Calibri" panose="020F0502020204030204" pitchFamily="34" charset="0"/>
              </a:rPr>
              <a:t>This coin was of no value because it was “out of circulation.”</a:t>
            </a:r>
          </a:p>
          <a:p>
            <a:pPr lvl="1" eaLnBrk="1" hangingPunct="1">
              <a:defRPr/>
            </a:pPr>
            <a:r>
              <a:rPr lang="en-US" sz="2400" dirty="0">
                <a:effectLst/>
                <a:latin typeface="Calibri" panose="020F0502020204030204" pitchFamily="34" charset="0"/>
                <a:ea typeface="Calibri" panose="020F0502020204030204" pitchFamily="34" charset="0"/>
                <a:cs typeface="Calibri" panose="020F0502020204030204" pitchFamily="34" charset="0"/>
              </a:rPr>
              <a:t>The useless member is the one who has quit, or has not made God the #1 priority.</a:t>
            </a:r>
          </a:p>
          <a:p>
            <a:pPr marL="457200" lvl="1" indent="0" algn="ctr" eaLnBrk="1" hangingPunct="1">
              <a:buNone/>
              <a:defRPr/>
            </a:pPr>
            <a:r>
              <a:rPr lang="en-US" sz="2400" i="1" dirty="0">
                <a:effectLst/>
                <a:latin typeface="Calibri" panose="020F0502020204030204" pitchFamily="34" charset="0"/>
                <a:ea typeface="Calibri" panose="020F0502020204030204" pitchFamily="34" charset="0"/>
                <a:cs typeface="Calibri" panose="020F0502020204030204" pitchFamily="34" charset="0"/>
              </a:rPr>
              <a:t>“And He said to another, ‘Follow Me.’ But he said, ‘Lord, permit me first to go and bury my father.’ But He said to him, ‘Allow the dead to bury their own dead; but as for you, go and proclaim everywhere the kingdom of God.’ Another also said, ‘I will follow You, Lord; but first permit me to say good-bye to those at home.’ But Jesus said to him, ‘No one, after putting his hand to the plow and looking back, is fit for the kingdom of God.’”</a:t>
            </a:r>
            <a:br>
              <a:rPr lang="en-US" sz="2400" dirty="0">
                <a:effectLst/>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9:59-62)</a:t>
            </a:r>
          </a:p>
        </p:txBody>
      </p:sp>
      <p:sp>
        <p:nvSpPr>
          <p:cNvPr id="2" name="Title 3">
            <a:extLst>
              <a:ext uri="{FF2B5EF4-FFF2-40B4-BE49-F238E27FC236}">
                <a16:creationId xmlns:a16="http://schemas.microsoft.com/office/drawing/2014/main" id="{DC203FD2-30CC-4D59-EDC3-D2835DD8EA22}"/>
              </a:ext>
            </a:extLst>
          </p:cNvPr>
          <p:cNvSpPr txBox="1">
            <a:spLocks/>
          </p:cNvSpPr>
          <p:nvPr/>
        </p:nvSpPr>
        <p:spPr bwMode="auto">
          <a:xfrm>
            <a:off x="685800" y="76201"/>
            <a:ext cx="77724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Coin</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Uselessness</a:t>
            </a:r>
          </a:p>
        </p:txBody>
      </p:sp>
    </p:spTree>
    <p:extLst>
      <p:ext uri="{BB962C8B-B14F-4D97-AF65-F5344CB8AC3E}">
        <p14:creationId xmlns:p14="http://schemas.microsoft.com/office/powerpoint/2010/main" val="310408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3C3DF-A64A-B0F3-3A67-CFD041839182}"/>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28F53C00-3A15-5AE5-B97C-77C4218DCD8A}"/>
              </a:ext>
            </a:extLst>
          </p:cNvPr>
          <p:cNvSpPr>
            <a:spLocks noGrp="1"/>
          </p:cNvSpPr>
          <p:nvPr>
            <p:ph idx="1"/>
          </p:nvPr>
        </p:nvSpPr>
        <p:spPr>
          <a:xfrm>
            <a:off x="114300" y="1600200"/>
            <a:ext cx="8915400" cy="5029200"/>
          </a:xfrm>
        </p:spPr>
        <p:txBody>
          <a:bodyPr/>
          <a:lstStyle/>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“When she has found it, she calls together her friends and neighbors, saying, ‘Rejoice with me, for I have found the coin which I had lost!’ In the same way, I tell you, there is joy in the presence of the angels of God over one sinner who repents.”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15:9-10)</a:t>
            </a:r>
          </a:p>
          <a:p>
            <a:pPr marL="457200" lvl="1" indent="0" algn="ctr" eaLnBrk="1" hangingPunct="1">
              <a:buNone/>
            </a:pPr>
            <a:endParaRPr lang="en-US" altLang="en-US" sz="2600" i="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“For the Son of Man has come to seek and to save that which was lost.”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19:10)</a:t>
            </a:r>
          </a:p>
        </p:txBody>
      </p:sp>
      <p:sp>
        <p:nvSpPr>
          <p:cNvPr id="4" name="Title 3">
            <a:extLst>
              <a:ext uri="{FF2B5EF4-FFF2-40B4-BE49-F238E27FC236}">
                <a16:creationId xmlns:a16="http://schemas.microsoft.com/office/drawing/2014/main" id="{813DE580-765A-5571-796F-8EAB6EAF7703}"/>
              </a:ext>
            </a:extLst>
          </p:cNvPr>
          <p:cNvSpPr txBox="1">
            <a:spLocks/>
          </p:cNvSpPr>
          <p:nvPr/>
        </p:nvSpPr>
        <p:spPr bwMode="auto">
          <a:xfrm>
            <a:off x="419100" y="76201"/>
            <a:ext cx="83820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Coin</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Once Found Is Reason to Rejoice</a:t>
            </a:r>
          </a:p>
        </p:txBody>
      </p:sp>
    </p:spTree>
    <p:extLst>
      <p:ext uri="{BB962C8B-B14F-4D97-AF65-F5344CB8AC3E}">
        <p14:creationId xmlns:p14="http://schemas.microsoft.com/office/powerpoint/2010/main" val="316374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2" end="2"/>
                                            </p:txEl>
                                          </p:spTgt>
                                        </p:tgtEl>
                                        <p:attrNameLst>
                                          <p:attrName>style.visibility</p:attrName>
                                        </p:attrNameLst>
                                      </p:cBhvr>
                                      <p:to>
                                        <p:strVal val="visible"/>
                                      </p:to>
                                    </p:set>
                                    <p:animEffect transition="in" filter="fade">
                                      <p:cBhvr>
                                        <p:cTn id="14" dur="1000"/>
                                        <p:tgtEl>
                                          <p:spTgt spid="7170">
                                            <p:txEl>
                                              <p:pRg st="2" end="2"/>
                                            </p:txEl>
                                          </p:spTgt>
                                        </p:tgtEl>
                                      </p:cBhvr>
                                    </p:animEffect>
                                    <p:anim calcmode="lin" valueType="num">
                                      <p:cBhvr>
                                        <p:cTn id="15"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9F80E-3D47-5639-A819-852F68B0C2AA}"/>
            </a:ext>
          </a:extLst>
        </p:cNvPr>
        <p:cNvGrpSpPr/>
        <p:nvPr/>
      </p:nvGrpSpPr>
      <p:grpSpPr>
        <a:xfrm>
          <a:off x="0" y="0"/>
          <a:ext cx="0" cy="0"/>
          <a:chOff x="0" y="0"/>
          <a:chExt cx="0" cy="0"/>
        </a:xfrm>
      </p:grpSpPr>
      <p:sp>
        <p:nvSpPr>
          <p:cNvPr id="4098" name="Title 3">
            <a:extLst>
              <a:ext uri="{FF2B5EF4-FFF2-40B4-BE49-F238E27FC236}">
                <a16:creationId xmlns:a16="http://schemas.microsoft.com/office/drawing/2014/main" id="{2AF66518-CA6D-A899-DC03-B3A33CD65C64}"/>
              </a:ext>
            </a:extLst>
          </p:cNvPr>
          <p:cNvSpPr>
            <a:spLocks noGrp="1"/>
          </p:cNvSpPr>
          <p:nvPr>
            <p:ph type="ctrTitle" sz="quarter"/>
          </p:nvPr>
        </p:nvSpPr>
        <p:spPr>
          <a:xfrm>
            <a:off x="685800" y="381000"/>
            <a:ext cx="7772400" cy="609600"/>
          </a:xfrm>
        </p:spPr>
        <p:txBody>
          <a:bodyPr/>
          <a:lstStyle/>
          <a:p>
            <a:r>
              <a:rPr lang="en-US" altLang="en-US" sz="4800" b="0" dirty="0">
                <a:effectLst/>
                <a:latin typeface="Calibri" panose="020F0502020204030204" pitchFamily="34" charset="0"/>
                <a:ea typeface="Calibri" panose="020F0502020204030204" pitchFamily="34" charset="0"/>
                <a:cs typeface="Calibri" panose="020F0502020204030204" pitchFamily="34" charset="0"/>
              </a:rPr>
              <a:t>The Lost Sheep</a:t>
            </a:r>
          </a:p>
        </p:txBody>
      </p:sp>
      <p:sp>
        <p:nvSpPr>
          <p:cNvPr id="4099" name="Subtitle 4">
            <a:extLst>
              <a:ext uri="{FF2B5EF4-FFF2-40B4-BE49-F238E27FC236}">
                <a16:creationId xmlns:a16="http://schemas.microsoft.com/office/drawing/2014/main" id="{D290042C-8476-EBC8-C138-48A5474A3BB3}"/>
              </a:ext>
            </a:extLst>
          </p:cNvPr>
          <p:cNvSpPr>
            <a:spLocks noGrp="1"/>
          </p:cNvSpPr>
          <p:nvPr>
            <p:ph type="subTitle" sz="quarter" idx="1"/>
          </p:nvPr>
        </p:nvSpPr>
        <p:spPr>
          <a:xfrm>
            <a:off x="114300" y="1295400"/>
            <a:ext cx="8915400" cy="5029200"/>
          </a:xfrm>
        </p:spPr>
        <p:txBody>
          <a:bodyPr/>
          <a:lstStyle/>
          <a:p>
            <a:r>
              <a:rPr lang="en-US" sz="2800" i="1" dirty="0">
                <a:effectLst/>
                <a:latin typeface="Calibri" panose="020F0502020204030204" pitchFamily="34" charset="0"/>
                <a:ea typeface="Calibri" panose="020F0502020204030204" pitchFamily="34" charset="0"/>
                <a:cs typeface="Calibri" panose="020F0502020204030204" pitchFamily="34" charset="0"/>
              </a:rPr>
              <a:t>“So He told them this parable, saying, ‘What man among you, if he has a hundred sheep and has lost one of them, does not leave the ninety-nine in the open pasture and go after the one which is lost until he finds it? When he has found it, he lays it on his shoulders, rejoicing. And when he comes home, he calls together his friends and his neighbors, saying to them, “Rejoice with me, for I have found my sheep which was lost!” I tell you that in the same way, there will be more joy in heaven over one sinner who repents than over ninety-nine righteous persons who need no repentance.’” </a:t>
            </a:r>
            <a:r>
              <a:rPr lang="en-US"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a:t>
            </a:r>
            <a:r>
              <a:rPr lang="en-US" altLang="en-US"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3-7)</a:t>
            </a:r>
          </a:p>
        </p:txBody>
      </p:sp>
    </p:spTree>
    <p:extLst>
      <p:ext uri="{BB962C8B-B14F-4D97-AF65-F5344CB8AC3E}">
        <p14:creationId xmlns:p14="http://schemas.microsoft.com/office/powerpoint/2010/main" val="2389217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ubtitle 4">
            <a:extLst>
              <a:ext uri="{FF2B5EF4-FFF2-40B4-BE49-F238E27FC236}">
                <a16:creationId xmlns:a16="http://schemas.microsoft.com/office/drawing/2014/main" id="{CC73C337-8BD4-C295-0189-ABE5A11EBC25}"/>
              </a:ext>
            </a:extLst>
          </p:cNvPr>
          <p:cNvSpPr>
            <a:spLocks noGrp="1"/>
          </p:cNvSpPr>
          <p:nvPr>
            <p:ph type="subTitle" sz="quarter" idx="1"/>
          </p:nvPr>
        </p:nvSpPr>
        <p:spPr>
          <a:xfrm>
            <a:off x="190500" y="1371600"/>
            <a:ext cx="8763000" cy="4267200"/>
          </a:xfrm>
        </p:spPr>
        <p:txBody>
          <a:bodyPr/>
          <a:lstStyle/>
          <a:p>
            <a:r>
              <a:rPr lang="en-US" altLang="en-US" i="1" dirty="0">
                <a:effectLst/>
                <a:latin typeface="Calibri" panose="020F0502020204030204" pitchFamily="34" charset="0"/>
                <a:ea typeface="Calibri" panose="020F0502020204030204" pitchFamily="34" charset="0"/>
                <a:cs typeface="Calibri" panose="020F0502020204030204" pitchFamily="34" charset="0"/>
              </a:rPr>
              <a:t> </a:t>
            </a:r>
            <a:r>
              <a:rPr lang="en-US" altLang="en-US" sz="2800" i="1" dirty="0">
                <a:effectLst/>
                <a:latin typeface="Calibri" panose="020F0502020204030204" pitchFamily="34" charset="0"/>
                <a:ea typeface="Calibri" panose="020F0502020204030204" pitchFamily="34" charset="0"/>
                <a:cs typeface="Calibri" panose="020F0502020204030204" pitchFamily="34" charset="0"/>
              </a:rPr>
              <a:t>“And He said, ‘A man had two sons. The younger of them said to his father, “Father, give me the share of the estate that falls to me.” So he divided his wealth between them. And not many days later, the younger son gathered everything together and went on a journey into a distant country, and there he squandered his estate with loose living. Now when he had spent everything, a severe famine occurred in that country, and he began to be impoverished.” </a:t>
            </a:r>
            <a:r>
              <a:rPr lang="en-US" altLang="en-US"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15:11-14)</a:t>
            </a:r>
          </a:p>
        </p:txBody>
      </p:sp>
      <p:sp>
        <p:nvSpPr>
          <p:cNvPr id="2" name="Title 3">
            <a:extLst>
              <a:ext uri="{FF2B5EF4-FFF2-40B4-BE49-F238E27FC236}">
                <a16:creationId xmlns:a16="http://schemas.microsoft.com/office/drawing/2014/main" id="{339A6997-05F3-A376-279A-B200D68BC6C8}"/>
              </a:ext>
            </a:extLst>
          </p:cNvPr>
          <p:cNvSpPr txBox="1">
            <a:spLocks/>
          </p:cNvSpPr>
          <p:nvPr/>
        </p:nvSpPr>
        <p:spPr bwMode="auto">
          <a:xfrm>
            <a:off x="685800" y="762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95CEE-584D-752B-2DE1-1E1AAED994CF}"/>
            </a:ext>
          </a:extLst>
        </p:cNvPr>
        <p:cNvGrpSpPr/>
        <p:nvPr/>
      </p:nvGrpSpPr>
      <p:grpSpPr>
        <a:xfrm>
          <a:off x="0" y="0"/>
          <a:ext cx="0" cy="0"/>
          <a:chOff x="0" y="0"/>
          <a:chExt cx="0" cy="0"/>
        </a:xfrm>
      </p:grpSpPr>
      <p:sp>
        <p:nvSpPr>
          <p:cNvPr id="9219" name="Subtitle 4">
            <a:extLst>
              <a:ext uri="{FF2B5EF4-FFF2-40B4-BE49-F238E27FC236}">
                <a16:creationId xmlns:a16="http://schemas.microsoft.com/office/drawing/2014/main" id="{F0A8AB95-D0D4-698D-AB3B-0CCF21010BAA}"/>
              </a:ext>
            </a:extLst>
          </p:cNvPr>
          <p:cNvSpPr>
            <a:spLocks noGrp="1"/>
          </p:cNvSpPr>
          <p:nvPr>
            <p:ph type="subTitle" sz="quarter" idx="1"/>
          </p:nvPr>
        </p:nvSpPr>
        <p:spPr>
          <a:xfrm>
            <a:off x="190500" y="1447800"/>
            <a:ext cx="8763000" cy="5029200"/>
          </a:xfrm>
        </p:spPr>
        <p:txBody>
          <a:bodyPr/>
          <a:lstStyle/>
          <a:p>
            <a:r>
              <a:rPr lang="en-US" altLang="en-US" i="1" dirty="0">
                <a:effectLst/>
                <a:latin typeface="Calibri" panose="020F0502020204030204" pitchFamily="34" charset="0"/>
                <a:ea typeface="Calibri" panose="020F0502020204030204" pitchFamily="34" charset="0"/>
                <a:cs typeface="Calibri" panose="020F0502020204030204" pitchFamily="34" charset="0"/>
              </a:rPr>
              <a:t> </a:t>
            </a:r>
            <a:r>
              <a:rPr lang="en-US" altLang="en-US" sz="2800" i="1" dirty="0">
                <a:effectLst/>
                <a:latin typeface="Calibri" panose="020F0502020204030204" pitchFamily="34" charset="0"/>
                <a:ea typeface="Calibri" panose="020F0502020204030204" pitchFamily="34" charset="0"/>
                <a:cs typeface="Calibri" panose="020F0502020204030204" pitchFamily="34" charset="0"/>
              </a:rPr>
              <a:t>“So he went and hired himself out to one of the citizens of that country, and he sent him into his fields to feed swine. And he would have gladly filled his stomach with the pods that the swine were eating, and no one was giving anything to him. But when he came to his senses, he said, ‘How many of my father’s hired men have more than enough bread, but I am dying here with hunger! I will get up and go to my father, and will say to him, “Father, I have sinned against heaven, and in your sight; I am no longer worthy to be called your son; make me as one of your hired men.”’” </a:t>
            </a:r>
            <a:r>
              <a:rPr lang="en-US" altLang="en-US"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15:15-19)</a:t>
            </a:r>
          </a:p>
        </p:txBody>
      </p:sp>
      <p:sp>
        <p:nvSpPr>
          <p:cNvPr id="2" name="Title 3">
            <a:extLst>
              <a:ext uri="{FF2B5EF4-FFF2-40B4-BE49-F238E27FC236}">
                <a16:creationId xmlns:a16="http://schemas.microsoft.com/office/drawing/2014/main" id="{AFC19CB2-EAED-5B08-42D1-A98FA074AE9A}"/>
              </a:ext>
            </a:extLst>
          </p:cNvPr>
          <p:cNvSpPr txBox="1">
            <a:spLocks/>
          </p:cNvSpPr>
          <p:nvPr/>
        </p:nvSpPr>
        <p:spPr bwMode="auto">
          <a:xfrm>
            <a:off x="685800" y="762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p:txBody>
      </p:sp>
    </p:spTree>
    <p:extLst>
      <p:ext uri="{BB962C8B-B14F-4D97-AF65-F5344CB8AC3E}">
        <p14:creationId xmlns:p14="http://schemas.microsoft.com/office/powerpoint/2010/main" val="3979989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0DCE1-843C-92AB-AFEB-3C25DCB41412}"/>
            </a:ext>
          </a:extLst>
        </p:cNvPr>
        <p:cNvGrpSpPr/>
        <p:nvPr/>
      </p:nvGrpSpPr>
      <p:grpSpPr>
        <a:xfrm>
          <a:off x="0" y="0"/>
          <a:ext cx="0" cy="0"/>
          <a:chOff x="0" y="0"/>
          <a:chExt cx="0" cy="0"/>
        </a:xfrm>
      </p:grpSpPr>
      <p:sp>
        <p:nvSpPr>
          <p:cNvPr id="9219" name="Subtitle 4">
            <a:extLst>
              <a:ext uri="{FF2B5EF4-FFF2-40B4-BE49-F238E27FC236}">
                <a16:creationId xmlns:a16="http://schemas.microsoft.com/office/drawing/2014/main" id="{CDF2F452-CE70-A861-6BCE-DFA8F710FBF8}"/>
              </a:ext>
            </a:extLst>
          </p:cNvPr>
          <p:cNvSpPr>
            <a:spLocks noGrp="1"/>
          </p:cNvSpPr>
          <p:nvPr>
            <p:ph type="subTitle" sz="quarter" idx="1"/>
          </p:nvPr>
        </p:nvSpPr>
        <p:spPr>
          <a:xfrm>
            <a:off x="190500" y="1447800"/>
            <a:ext cx="8763000" cy="5029200"/>
          </a:xfrm>
        </p:spPr>
        <p:txBody>
          <a:bodyPr/>
          <a:lstStyle/>
          <a:p>
            <a:r>
              <a:rPr lang="en-US" altLang="en-US" i="1" dirty="0">
                <a:effectLst/>
                <a:latin typeface="Calibri" panose="020F0502020204030204" pitchFamily="34" charset="0"/>
                <a:ea typeface="Calibri" panose="020F0502020204030204" pitchFamily="34" charset="0"/>
                <a:cs typeface="Calibri" panose="020F0502020204030204" pitchFamily="34" charset="0"/>
              </a:rPr>
              <a:t> </a:t>
            </a:r>
            <a:r>
              <a:rPr lang="en-US" altLang="en-US" sz="2800" i="1" dirty="0">
                <a:effectLst/>
                <a:latin typeface="Calibri" panose="020F0502020204030204" pitchFamily="34" charset="0"/>
                <a:ea typeface="Calibri" panose="020F0502020204030204" pitchFamily="34" charset="0"/>
                <a:cs typeface="Calibri" panose="020F0502020204030204" pitchFamily="34" charset="0"/>
              </a:rPr>
              <a:t>“So he got up and came to his father. But while he was still a long way off, his father saw him and felt compassion for him, and ran and embraced him and kissed him. And the son said to him, ‘Father, I have sinned against heaven and in your sight; I am no longer worthy to be called your son.’ But the father said to his slaves, ‘Quickly bring out the best robe and put it on him, and put a ring on his hand and sandals on his feet; and bring the fattened calf, kill it, and let us eat and celebrate; for this son of mine was dead and has come to life again; he was lost and has been found.’ And they began to celebrate.” </a:t>
            </a:r>
            <a:r>
              <a:rPr lang="en-US" altLang="en-US"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15:20-24)</a:t>
            </a:r>
          </a:p>
        </p:txBody>
      </p:sp>
      <p:sp>
        <p:nvSpPr>
          <p:cNvPr id="2" name="Title 3">
            <a:extLst>
              <a:ext uri="{FF2B5EF4-FFF2-40B4-BE49-F238E27FC236}">
                <a16:creationId xmlns:a16="http://schemas.microsoft.com/office/drawing/2014/main" id="{8055F546-A3E5-D624-AE61-D28ED18C7B6C}"/>
              </a:ext>
            </a:extLst>
          </p:cNvPr>
          <p:cNvSpPr txBox="1">
            <a:spLocks/>
          </p:cNvSpPr>
          <p:nvPr/>
        </p:nvSpPr>
        <p:spPr bwMode="auto">
          <a:xfrm>
            <a:off x="685800" y="762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p:txBody>
      </p:sp>
    </p:spTree>
    <p:extLst>
      <p:ext uri="{BB962C8B-B14F-4D97-AF65-F5344CB8AC3E}">
        <p14:creationId xmlns:p14="http://schemas.microsoft.com/office/powerpoint/2010/main" val="2755819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a:extLst>
              <a:ext uri="{FF2B5EF4-FFF2-40B4-BE49-F238E27FC236}">
                <a16:creationId xmlns:a16="http://schemas.microsoft.com/office/drawing/2014/main" id="{FEFE8247-F475-9C7E-AD6A-85053C8AD322}"/>
              </a:ext>
            </a:extLst>
          </p:cNvPr>
          <p:cNvSpPr>
            <a:spLocks noGrp="1"/>
          </p:cNvSpPr>
          <p:nvPr>
            <p:ph idx="1"/>
          </p:nvPr>
        </p:nvSpPr>
        <p:spPr>
          <a:xfrm>
            <a:off x="457200" y="1798638"/>
            <a:ext cx="8229600" cy="4525962"/>
          </a:xfrm>
        </p:spPr>
        <p:txBody>
          <a:bodyPr/>
          <a:lstStyle/>
          <a:p>
            <a:pPr eaLnBrk="1" hangingPunct="1"/>
            <a:r>
              <a:rPr lang="en-US" altLang="en-US" sz="4000" u="sng" dirty="0">
                <a:effectLst/>
                <a:latin typeface="Calibri" panose="020F0502020204030204" pitchFamily="34" charset="0"/>
                <a:ea typeface="Calibri" panose="020F0502020204030204" pitchFamily="34" charset="0"/>
                <a:cs typeface="Calibri" panose="020F0502020204030204" pitchFamily="34" charset="0"/>
              </a:rPr>
              <a:t>The Prodigal Son was lost willfully</a:t>
            </a:r>
            <a:r>
              <a:rPr lang="en-US" altLang="en-US" sz="4000"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He willfully asked for his inheritance.</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He willfully went into a distant country.</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He willfully squandered his estate with loose living.</a:t>
            </a:r>
          </a:p>
        </p:txBody>
      </p:sp>
      <p:sp>
        <p:nvSpPr>
          <p:cNvPr id="4" name="Title 3">
            <a:extLst>
              <a:ext uri="{FF2B5EF4-FFF2-40B4-BE49-F238E27FC236}">
                <a16:creationId xmlns:a16="http://schemas.microsoft.com/office/drawing/2014/main" id="{54B29EA7-0CFC-59B2-A5EC-1913F2AC72F8}"/>
              </a:ext>
            </a:extLst>
          </p:cNvPr>
          <p:cNvSpPr txBox="1">
            <a:spLocks/>
          </p:cNvSpPr>
          <p:nvPr/>
        </p:nvSpPr>
        <p:spPr bwMode="auto">
          <a:xfrm>
            <a:off x="685800" y="762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a:p>
            <a:r>
              <a:rPr lang="en-US" altLang="en-US" sz="4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Willfulness </a:t>
            </a:r>
            <a:endParaRPr lang="en-US" altLang="en-US" sz="4800" b="0" kern="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1000"/>
                                        <p:tgtEl>
                                          <p:spTgt spid="10243">
                                            <p:txEl>
                                              <p:pRg st="0" end="0"/>
                                            </p:txEl>
                                          </p:spTgt>
                                        </p:tgtEl>
                                      </p:cBhvr>
                                    </p:animEffect>
                                    <p:anim calcmode="lin" valueType="num">
                                      <p:cBhvr>
                                        <p:cTn id="8"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1" end="1"/>
                                            </p:txEl>
                                          </p:spTgt>
                                        </p:tgtEl>
                                        <p:attrNameLst>
                                          <p:attrName>style.visibility</p:attrName>
                                        </p:attrNameLst>
                                      </p:cBhvr>
                                      <p:to>
                                        <p:strVal val="visible"/>
                                      </p:to>
                                    </p:set>
                                    <p:animEffect transition="in" filter="fade">
                                      <p:cBhvr>
                                        <p:cTn id="14" dur="1000"/>
                                        <p:tgtEl>
                                          <p:spTgt spid="10243">
                                            <p:txEl>
                                              <p:pRg st="1" end="1"/>
                                            </p:txEl>
                                          </p:spTgt>
                                        </p:tgtEl>
                                      </p:cBhvr>
                                    </p:animEffect>
                                    <p:anim calcmode="lin" valueType="num">
                                      <p:cBhvr>
                                        <p:cTn id="15"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43">
                                            <p:txEl>
                                              <p:pRg st="2" end="2"/>
                                            </p:txEl>
                                          </p:spTgt>
                                        </p:tgtEl>
                                        <p:attrNameLst>
                                          <p:attrName>style.visibility</p:attrName>
                                        </p:attrNameLst>
                                      </p:cBhvr>
                                      <p:to>
                                        <p:strVal val="visible"/>
                                      </p:to>
                                    </p:set>
                                    <p:animEffect transition="in" filter="fade">
                                      <p:cBhvr>
                                        <p:cTn id="21" dur="1000"/>
                                        <p:tgtEl>
                                          <p:spTgt spid="10243">
                                            <p:txEl>
                                              <p:pRg st="2" end="2"/>
                                            </p:txEl>
                                          </p:spTgt>
                                        </p:tgtEl>
                                      </p:cBhvr>
                                    </p:animEffect>
                                    <p:anim calcmode="lin" valueType="num">
                                      <p:cBhvr>
                                        <p:cTn id="22"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2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243">
                                            <p:txEl>
                                              <p:pRg st="3" end="3"/>
                                            </p:txEl>
                                          </p:spTgt>
                                        </p:tgtEl>
                                        <p:attrNameLst>
                                          <p:attrName>style.visibility</p:attrName>
                                        </p:attrNameLst>
                                      </p:cBhvr>
                                      <p:to>
                                        <p:strVal val="visible"/>
                                      </p:to>
                                    </p:set>
                                    <p:animEffect transition="in" filter="fade">
                                      <p:cBhvr>
                                        <p:cTn id="28" dur="1000"/>
                                        <p:tgtEl>
                                          <p:spTgt spid="10243">
                                            <p:txEl>
                                              <p:pRg st="3" end="3"/>
                                            </p:txEl>
                                          </p:spTgt>
                                        </p:tgtEl>
                                      </p:cBhvr>
                                    </p:animEffect>
                                    <p:anim calcmode="lin" valueType="num">
                                      <p:cBhvr>
                                        <p:cTn id="29" dur="10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24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F7CBCE40-26C4-F0EA-7737-D522D1D8FC25}"/>
              </a:ext>
            </a:extLst>
          </p:cNvPr>
          <p:cNvSpPr>
            <a:spLocks noGrp="1"/>
          </p:cNvSpPr>
          <p:nvPr>
            <p:ph idx="1"/>
          </p:nvPr>
        </p:nvSpPr>
        <p:spPr>
          <a:xfrm>
            <a:off x="190500" y="1371600"/>
            <a:ext cx="8763000" cy="5469294"/>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The Prodigal Son was lost willfully</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000" dirty="0">
                <a:effectLst/>
                <a:latin typeface="Calibri" panose="020F0502020204030204" pitchFamily="34" charset="0"/>
                <a:ea typeface="Calibri" panose="020F0502020204030204" pitchFamily="34" charset="0"/>
                <a:cs typeface="Calibri" panose="020F0502020204030204" pitchFamily="34" charset="0"/>
              </a:rPr>
              <a:t>Exaltation of “my will” over “God’s will.” </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“For the wrath of God is revealed from heaven against all ungodliness and unrighteousness of men who suppress the truth in unrighteousness, because that which is known about God is evident within them; for God made it evident to them. For since the creation of the world His invisible attributes, His eternal power and divine nature, have been clearly seen, being understood through what has been made, so that they are without excuse. For even though they knew God, they did not honor Him as God or give thanks, but they became futile in their speculations, and their foolish heart was darkened. Professing to be wise, they became fools …”</a:t>
            </a:r>
            <a:r>
              <a:rPr lang="en-US" altLang="en-US" sz="24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(Romans 1:18-22)</a:t>
            </a:r>
          </a:p>
        </p:txBody>
      </p:sp>
      <p:sp>
        <p:nvSpPr>
          <p:cNvPr id="4" name="Title 3">
            <a:extLst>
              <a:ext uri="{FF2B5EF4-FFF2-40B4-BE49-F238E27FC236}">
                <a16:creationId xmlns:a16="http://schemas.microsoft.com/office/drawing/2014/main" id="{EA326BEE-7FEF-BF32-4864-B4C6CD45949F}"/>
              </a:ext>
            </a:extLst>
          </p:cNvPr>
          <p:cNvSpPr txBox="1">
            <a:spLocks/>
          </p:cNvSpPr>
          <p:nvPr/>
        </p:nvSpPr>
        <p:spPr bwMode="auto">
          <a:xfrm>
            <a:off x="685800" y="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a:p>
            <a:r>
              <a:rPr lang="en-US" altLang="en-US" sz="4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Willfulness </a:t>
            </a:r>
            <a:endParaRPr lang="en-US" altLang="en-US" sz="4800" b="0" kern="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2" end="2"/>
                                            </p:txEl>
                                          </p:spTgt>
                                        </p:tgtEl>
                                        <p:attrNameLst>
                                          <p:attrName>style.visibility</p:attrName>
                                        </p:attrNameLst>
                                      </p:cBhvr>
                                      <p:to>
                                        <p:strVal val="visible"/>
                                      </p:to>
                                    </p:set>
                                    <p:animEffect transition="in" filter="fade">
                                      <p:cBhvr>
                                        <p:cTn id="14" dur="1000"/>
                                        <p:tgtEl>
                                          <p:spTgt spid="11266">
                                            <p:txEl>
                                              <p:pRg st="2" end="2"/>
                                            </p:txEl>
                                          </p:spTgt>
                                        </p:tgtEl>
                                      </p:cBhvr>
                                    </p:animEffect>
                                    <p:anim calcmode="lin" valueType="num">
                                      <p:cBhvr>
                                        <p:cTn id="15"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E0C23-B2F7-8E24-F4D5-FFE38D919D1B}"/>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0AC35B13-BF1E-F835-5CB4-0A481691BF05}"/>
              </a:ext>
            </a:extLst>
          </p:cNvPr>
          <p:cNvSpPr>
            <a:spLocks noGrp="1"/>
          </p:cNvSpPr>
          <p:nvPr>
            <p:ph idx="1"/>
          </p:nvPr>
        </p:nvSpPr>
        <p:spPr>
          <a:xfrm>
            <a:off x="76200" y="1219200"/>
            <a:ext cx="8991600" cy="5562600"/>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The Prodigal Son was lost willfully</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000" dirty="0">
                <a:effectLst/>
                <a:latin typeface="Calibri" panose="020F0502020204030204" pitchFamily="34" charset="0"/>
                <a:ea typeface="Calibri" panose="020F0502020204030204" pitchFamily="34" charset="0"/>
                <a:cs typeface="Calibri" panose="020F0502020204030204" pitchFamily="34" charset="0"/>
              </a:rPr>
              <a:t>Exaltation of “my will” over “God’s will.” </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“For if we go on sinning willfully after receiving the knowledge of the truth, there no longer remains a sacrifice for sins, but a terrifying expectation of judgment and the fury of a fire which will consume the adversaries. Anyone who has set aside the Law of Moses dies without mercy on the testimony of two or three witnesses. How much severer punishment do you think he will deserve who has trampled under foot the Son of God, and has regarded as unclean the blood of the covenant by which he was sanctified, and has insulted the Spirit of grace? For we know Him who said, </a:t>
            </a:r>
            <a:r>
              <a:rPr lang="en-US" altLang="en-US" sz="2400" i="1" cap="small" dirty="0">
                <a:effectLst/>
                <a:latin typeface="Calibri" panose="020F0502020204030204" pitchFamily="34" charset="0"/>
                <a:ea typeface="Calibri" panose="020F0502020204030204" pitchFamily="34" charset="0"/>
                <a:cs typeface="Calibri" panose="020F0502020204030204" pitchFamily="34" charset="0"/>
              </a:rPr>
              <a:t>‘Vengeance is Mine, I will repay.’ </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And again, </a:t>
            </a:r>
            <a:r>
              <a:rPr lang="en-US" altLang="en-US" sz="2400" i="1" cap="small" dirty="0">
                <a:effectLst/>
                <a:latin typeface="Calibri" panose="020F0502020204030204" pitchFamily="34" charset="0"/>
                <a:ea typeface="Calibri" panose="020F0502020204030204" pitchFamily="34" charset="0"/>
                <a:cs typeface="Calibri" panose="020F0502020204030204" pitchFamily="34" charset="0"/>
              </a:rPr>
              <a:t>‘The Lord will judge His people.’</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 It is a terrifying thing to fall into the hands of the living God.”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(Hebrews 10:26-31)</a:t>
            </a:r>
          </a:p>
        </p:txBody>
      </p:sp>
      <p:sp>
        <p:nvSpPr>
          <p:cNvPr id="4" name="Title 3">
            <a:extLst>
              <a:ext uri="{FF2B5EF4-FFF2-40B4-BE49-F238E27FC236}">
                <a16:creationId xmlns:a16="http://schemas.microsoft.com/office/drawing/2014/main" id="{1BBB942B-525A-A8C2-ABA4-8E73DAB05C93}"/>
              </a:ext>
            </a:extLst>
          </p:cNvPr>
          <p:cNvSpPr txBox="1">
            <a:spLocks/>
          </p:cNvSpPr>
          <p:nvPr/>
        </p:nvSpPr>
        <p:spPr bwMode="auto">
          <a:xfrm>
            <a:off x="685800" y="0"/>
            <a:ext cx="7772400" cy="13125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600" b="0" kern="0" dirty="0">
                <a:effectLst/>
                <a:latin typeface="Calibri" panose="020F0502020204030204" pitchFamily="34" charset="0"/>
                <a:ea typeface="Calibri" panose="020F0502020204030204" pitchFamily="34" charset="0"/>
                <a:cs typeface="Calibri" panose="020F0502020204030204" pitchFamily="34" charset="0"/>
              </a:rPr>
              <a:t>The Prodigal Son</a:t>
            </a:r>
          </a:p>
          <a:p>
            <a:r>
              <a:rPr lang="en-US" altLang="en-US" sz="46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Willfulness </a:t>
            </a:r>
            <a:endParaRPr lang="en-US" altLang="en-US" sz="4600" b="0" kern="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9795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2" end="2"/>
                                            </p:txEl>
                                          </p:spTgt>
                                        </p:tgtEl>
                                        <p:attrNameLst>
                                          <p:attrName>style.visibility</p:attrName>
                                        </p:attrNameLst>
                                      </p:cBhvr>
                                      <p:to>
                                        <p:strVal val="visible"/>
                                      </p:to>
                                    </p:set>
                                    <p:animEffect transition="in" filter="fade">
                                      <p:cBhvr>
                                        <p:cTn id="14" dur="1000"/>
                                        <p:tgtEl>
                                          <p:spTgt spid="11266">
                                            <p:txEl>
                                              <p:pRg st="2" end="2"/>
                                            </p:txEl>
                                          </p:spTgt>
                                        </p:tgtEl>
                                      </p:cBhvr>
                                    </p:animEffect>
                                    <p:anim calcmode="lin" valueType="num">
                                      <p:cBhvr>
                                        <p:cTn id="15"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995BA-0B0A-8C90-813A-C523E425A727}"/>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226BA7B1-7E10-DB46-B78E-AF9E773E86E2}"/>
              </a:ext>
            </a:extLst>
          </p:cNvPr>
          <p:cNvSpPr>
            <a:spLocks noGrp="1"/>
          </p:cNvSpPr>
          <p:nvPr>
            <p:ph idx="1"/>
          </p:nvPr>
        </p:nvSpPr>
        <p:spPr>
          <a:xfrm>
            <a:off x="152400" y="1295400"/>
            <a:ext cx="8839200" cy="5562600"/>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The Prodigal Son was lost willfully</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000" dirty="0">
                <a:effectLst/>
                <a:latin typeface="Calibri" panose="020F0502020204030204" pitchFamily="34" charset="0"/>
                <a:ea typeface="Calibri" panose="020F0502020204030204" pitchFamily="34" charset="0"/>
                <a:cs typeface="Calibri" panose="020F0502020204030204" pitchFamily="34" charset="0"/>
              </a:rPr>
              <a:t>Exaltation of “my will” over “God’s will.”</a:t>
            </a:r>
          </a:p>
          <a:p>
            <a:pPr marL="457200" lvl="1" indent="0" algn="ctr" eaLnBrk="1" hangingPunct="1">
              <a:buNone/>
            </a:pPr>
            <a:r>
              <a:rPr lang="en-US" altLang="en-US" sz="2200" i="1" dirty="0">
                <a:effectLst/>
                <a:latin typeface="Calibri" panose="020F0502020204030204" pitchFamily="34" charset="0"/>
                <a:ea typeface="Calibri" panose="020F0502020204030204" pitchFamily="34" charset="0"/>
                <a:cs typeface="Calibri" panose="020F0502020204030204" pitchFamily="34" charset="0"/>
              </a:rPr>
              <a:t>“Thus says the Lord, ‘Stand by the ways and see and ask for the ancient paths, where the good way is, and walk in it; And you will find rest for your souls. But they said, ‘We will not walk in it.’ And I set watchmen over you, saying, ‘Listen to the sound of the trumpet!’ But they said, ‘We will not listen.’”</a:t>
            </a:r>
            <a:r>
              <a:rPr lang="en-US" altLang="en-US" sz="22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(Jeremiah 6:16-17)</a:t>
            </a:r>
          </a:p>
          <a:p>
            <a:pPr marL="457200" lvl="1" indent="0" algn="ctr" eaLnBrk="1" hangingPunct="1">
              <a:buNone/>
            </a:pPr>
            <a:endParaRPr lang="en-US" altLang="en-US" sz="800" i="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200" i="1" dirty="0">
                <a:effectLst/>
                <a:latin typeface="Calibri" panose="020F0502020204030204" pitchFamily="34" charset="0"/>
                <a:ea typeface="Calibri" panose="020F0502020204030204" pitchFamily="34" charset="0"/>
                <a:cs typeface="Calibri" panose="020F0502020204030204" pitchFamily="34" charset="0"/>
              </a:rPr>
              <a:t>“I know, O Lord, that a man’s way is not in himself, nor is it in a man who walks to direct his steps.”</a:t>
            </a:r>
            <a:r>
              <a:rPr lang="en-US" altLang="en-US" sz="22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(Jeremiah 10:23)</a:t>
            </a:r>
          </a:p>
          <a:p>
            <a:pPr marL="457200" lvl="1" indent="0" algn="ctr" eaLnBrk="1" hangingPunct="1">
              <a:buNone/>
            </a:pPr>
            <a:endParaRPr lang="en-US" altLang="en-US" sz="800" i="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200" i="1" dirty="0">
                <a:effectLst/>
                <a:latin typeface="Calibri" panose="020F0502020204030204" pitchFamily="34" charset="0"/>
                <a:ea typeface="Calibri" panose="020F0502020204030204" pitchFamily="34" charset="0"/>
                <a:cs typeface="Calibri" panose="020F0502020204030204" pitchFamily="34" charset="0"/>
              </a:rPr>
              <a:t>“There is a way which seems right to a man, but its end is the way of death.”</a:t>
            </a:r>
            <a:r>
              <a:rPr lang="en-US" altLang="en-US" sz="22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(Proverbs 14:12 &amp; 16:25)</a:t>
            </a:r>
          </a:p>
          <a:p>
            <a:pPr marL="457200" lvl="1" indent="0" algn="ctr" eaLnBrk="1" hangingPunct="1">
              <a:buNone/>
            </a:pPr>
            <a:endParaRPr lang="en-US" altLang="en-US" sz="800" i="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200" i="1" dirty="0">
                <a:effectLst/>
                <a:latin typeface="Calibri" panose="020F0502020204030204" pitchFamily="34" charset="0"/>
                <a:ea typeface="Calibri" panose="020F0502020204030204" pitchFamily="34" charset="0"/>
                <a:cs typeface="Calibri" panose="020F0502020204030204" pitchFamily="34" charset="0"/>
              </a:rPr>
              <a:t>“The heart is more deceitful than all else and is desperately sick; Who can understand it?”</a:t>
            </a:r>
            <a:r>
              <a:rPr lang="en-US" altLang="en-US" sz="22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(Jeremiah 17:9)</a:t>
            </a:r>
          </a:p>
        </p:txBody>
      </p:sp>
      <p:sp>
        <p:nvSpPr>
          <p:cNvPr id="4" name="Title 3">
            <a:extLst>
              <a:ext uri="{FF2B5EF4-FFF2-40B4-BE49-F238E27FC236}">
                <a16:creationId xmlns:a16="http://schemas.microsoft.com/office/drawing/2014/main" id="{B5443262-A5A4-B211-2AAA-838FCFE54338}"/>
              </a:ext>
            </a:extLst>
          </p:cNvPr>
          <p:cNvSpPr txBox="1">
            <a:spLocks/>
          </p:cNvSpPr>
          <p:nvPr/>
        </p:nvSpPr>
        <p:spPr bwMode="auto">
          <a:xfrm>
            <a:off x="685800" y="762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a:p>
            <a:r>
              <a:rPr lang="en-US" altLang="en-US" sz="4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Willfulness </a:t>
            </a:r>
            <a:endParaRPr lang="en-US" altLang="en-US" sz="4800" b="0" kern="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02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animEffect transition="in" filter="fade">
                                      <p:cBhvr>
                                        <p:cTn id="7" dur="1000"/>
                                        <p:tgtEl>
                                          <p:spTgt spid="11266">
                                            <p:txEl>
                                              <p:pRg st="2" end="2"/>
                                            </p:txEl>
                                          </p:spTgt>
                                        </p:tgtEl>
                                      </p:cBhvr>
                                    </p:animEffect>
                                    <p:anim calcmode="lin" valueType="num">
                                      <p:cBhvr>
                                        <p:cTn id="8"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4" end="4"/>
                                            </p:txEl>
                                          </p:spTgt>
                                        </p:tgtEl>
                                        <p:attrNameLst>
                                          <p:attrName>style.visibility</p:attrName>
                                        </p:attrNameLst>
                                      </p:cBhvr>
                                      <p:to>
                                        <p:strVal val="visible"/>
                                      </p:to>
                                    </p:set>
                                    <p:animEffect transition="in" filter="fade">
                                      <p:cBhvr>
                                        <p:cTn id="14" dur="1000"/>
                                        <p:tgtEl>
                                          <p:spTgt spid="11266">
                                            <p:txEl>
                                              <p:pRg st="4" end="4"/>
                                            </p:txEl>
                                          </p:spTgt>
                                        </p:tgtEl>
                                      </p:cBhvr>
                                    </p:animEffect>
                                    <p:anim calcmode="lin" valueType="num">
                                      <p:cBhvr>
                                        <p:cTn id="15" dur="10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6">
                                            <p:txEl>
                                              <p:pRg st="6" end="6"/>
                                            </p:txEl>
                                          </p:spTgt>
                                        </p:tgtEl>
                                        <p:attrNameLst>
                                          <p:attrName>style.visibility</p:attrName>
                                        </p:attrNameLst>
                                      </p:cBhvr>
                                      <p:to>
                                        <p:strVal val="visible"/>
                                      </p:to>
                                    </p:set>
                                    <p:animEffect transition="in" filter="fade">
                                      <p:cBhvr>
                                        <p:cTn id="21" dur="1000"/>
                                        <p:tgtEl>
                                          <p:spTgt spid="11266">
                                            <p:txEl>
                                              <p:pRg st="6" end="6"/>
                                            </p:txEl>
                                          </p:spTgt>
                                        </p:tgtEl>
                                      </p:cBhvr>
                                    </p:animEffect>
                                    <p:anim calcmode="lin" valueType="num">
                                      <p:cBhvr>
                                        <p:cTn id="22" dur="10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1126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266">
                                            <p:txEl>
                                              <p:pRg st="8" end="8"/>
                                            </p:txEl>
                                          </p:spTgt>
                                        </p:tgtEl>
                                        <p:attrNameLst>
                                          <p:attrName>style.visibility</p:attrName>
                                        </p:attrNameLst>
                                      </p:cBhvr>
                                      <p:to>
                                        <p:strVal val="visible"/>
                                      </p:to>
                                    </p:set>
                                    <p:animEffect transition="in" filter="fade">
                                      <p:cBhvr>
                                        <p:cTn id="28" dur="1000"/>
                                        <p:tgtEl>
                                          <p:spTgt spid="11266">
                                            <p:txEl>
                                              <p:pRg st="8" end="8"/>
                                            </p:txEl>
                                          </p:spTgt>
                                        </p:tgtEl>
                                      </p:cBhvr>
                                    </p:animEffect>
                                    <p:anim calcmode="lin" valueType="num">
                                      <p:cBhvr>
                                        <p:cTn id="29" dur="1000" fill="hold"/>
                                        <p:tgtEl>
                                          <p:spTgt spid="11266">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1126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57675-CFB5-2E37-F2F8-D1123E1E879E}"/>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3FD9016E-10E2-B40F-45E8-449A5E48789A}"/>
              </a:ext>
            </a:extLst>
          </p:cNvPr>
          <p:cNvSpPr>
            <a:spLocks noGrp="1"/>
          </p:cNvSpPr>
          <p:nvPr>
            <p:ph idx="1"/>
          </p:nvPr>
        </p:nvSpPr>
        <p:spPr>
          <a:xfrm>
            <a:off x="152400" y="1447800"/>
            <a:ext cx="8839200" cy="5334000"/>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The Prodigal Son was lost willfully</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000" dirty="0">
                <a:effectLst/>
                <a:latin typeface="Calibri" panose="020F0502020204030204" pitchFamily="34" charset="0"/>
                <a:ea typeface="Calibri" panose="020F0502020204030204" pitchFamily="34" charset="0"/>
                <a:cs typeface="Calibri" panose="020F0502020204030204" pitchFamily="34" charset="0"/>
              </a:rPr>
              <a:t>Rebellion and defiance of authority.</a:t>
            </a:r>
          </a:p>
          <a:p>
            <a:pPr marL="457200" lvl="1" indent="0" algn="ctr" eaLnBrk="1" hangingPunct="1">
              <a:buNone/>
            </a:pPr>
            <a:r>
              <a:rPr lang="en-US" altLang="en-US" sz="2400" dirty="0">
                <a:effectLst/>
                <a:latin typeface="Calibri" panose="020F0502020204030204" pitchFamily="34" charset="0"/>
                <a:ea typeface="Calibri" panose="020F0502020204030204" pitchFamily="34" charset="0"/>
                <a:cs typeface="Calibri" panose="020F0502020204030204" pitchFamily="34" charset="0"/>
              </a:rPr>
              <a:t>[Absalom’s plot to murder his father David – 2 Samuel 15-18]</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“‘So we shall come to him in one of the places where he can be found, and we will fall on him as the dew falls on the ground; and of him and of all the men who are with him, not even one will be left. If he withdraws into a city, then all Israel shall bring ropes to that city, and we will drag it into the valley until not even a small stone is found there.’ Then Absalom and all the men of Israel said, ‘The counsel of Hushai the Archite is better than the counsel of Ahithophel.’ For the Lord had ordained to thwart the good counsel of Ahithophel, so that the Lord might bring calamity on Absalom.”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Samuel 17:12-14)</a:t>
            </a:r>
            <a:br>
              <a:rPr lang="en-US" altLang="en-US" sz="2400" dirty="0">
                <a:effectLst/>
                <a:latin typeface="Calibri" panose="020F0502020204030204" pitchFamily="34" charset="0"/>
                <a:ea typeface="Calibri" panose="020F0502020204030204" pitchFamily="34" charset="0"/>
                <a:cs typeface="Calibri" panose="020F0502020204030204" pitchFamily="34" charset="0"/>
              </a:rPr>
            </a:br>
            <a:endParaRPr lang="en-US" alt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Title 3">
            <a:extLst>
              <a:ext uri="{FF2B5EF4-FFF2-40B4-BE49-F238E27FC236}">
                <a16:creationId xmlns:a16="http://schemas.microsoft.com/office/drawing/2014/main" id="{66383A67-86A7-297C-F372-26B57B7B0D65}"/>
              </a:ext>
            </a:extLst>
          </p:cNvPr>
          <p:cNvSpPr txBox="1">
            <a:spLocks/>
          </p:cNvSpPr>
          <p:nvPr/>
        </p:nvSpPr>
        <p:spPr bwMode="auto">
          <a:xfrm>
            <a:off x="685800" y="762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Prodigal Son</a:t>
            </a:r>
          </a:p>
          <a:p>
            <a:r>
              <a:rPr lang="en-US" altLang="en-US" sz="48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Willfulness </a:t>
            </a:r>
            <a:endParaRPr lang="en-US" altLang="en-US" sz="4800" b="0" kern="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6719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2" end="2"/>
                                            </p:txEl>
                                          </p:spTgt>
                                        </p:tgtEl>
                                        <p:attrNameLst>
                                          <p:attrName>style.visibility</p:attrName>
                                        </p:attrNameLst>
                                      </p:cBhvr>
                                      <p:to>
                                        <p:strVal val="visible"/>
                                      </p:to>
                                    </p:set>
                                    <p:animEffect transition="in" filter="fade">
                                      <p:cBhvr>
                                        <p:cTn id="14" dur="1000"/>
                                        <p:tgtEl>
                                          <p:spTgt spid="11266">
                                            <p:txEl>
                                              <p:pRg st="2" end="2"/>
                                            </p:txEl>
                                          </p:spTgt>
                                        </p:tgtEl>
                                      </p:cBhvr>
                                    </p:animEffect>
                                    <p:anim calcmode="lin" valueType="num">
                                      <p:cBhvr>
                                        <p:cTn id="15"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6">
                                            <p:txEl>
                                              <p:pRg st="3" end="3"/>
                                            </p:txEl>
                                          </p:spTgt>
                                        </p:tgtEl>
                                        <p:attrNameLst>
                                          <p:attrName>style.visibility</p:attrName>
                                        </p:attrNameLst>
                                      </p:cBhvr>
                                      <p:to>
                                        <p:strVal val="visible"/>
                                      </p:to>
                                    </p:set>
                                    <p:animEffect transition="in" filter="fade">
                                      <p:cBhvr>
                                        <p:cTn id="21" dur="1000"/>
                                        <p:tgtEl>
                                          <p:spTgt spid="11266">
                                            <p:txEl>
                                              <p:pRg st="3" end="3"/>
                                            </p:txEl>
                                          </p:spTgt>
                                        </p:tgtEl>
                                      </p:cBhvr>
                                    </p:animEffect>
                                    <p:anim calcmode="lin" valueType="num">
                                      <p:cBhvr>
                                        <p:cTn id="22" dur="10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26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4991F-DBA3-E3CA-4D2A-E5AD40FD320F}"/>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92AD6E70-22ED-7624-B353-8F1ECB6A3573}"/>
              </a:ext>
            </a:extLst>
          </p:cNvPr>
          <p:cNvSpPr>
            <a:spLocks noGrp="1"/>
          </p:cNvSpPr>
          <p:nvPr>
            <p:ph idx="1"/>
          </p:nvPr>
        </p:nvSpPr>
        <p:spPr>
          <a:xfrm>
            <a:off x="152400" y="1295400"/>
            <a:ext cx="8839200" cy="5562600"/>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The Prodigal son becomes the Penitent son</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000" dirty="0">
                <a:effectLst/>
                <a:latin typeface="Calibri" panose="020F0502020204030204" pitchFamily="34" charset="0"/>
                <a:ea typeface="Calibri" panose="020F0502020204030204" pitchFamily="34" charset="0"/>
                <a:cs typeface="Calibri" panose="020F0502020204030204" pitchFamily="34" charset="0"/>
              </a:rPr>
              <a:t>Humility and Repentance.</a:t>
            </a:r>
          </a:p>
          <a:p>
            <a:pPr marL="457200" lvl="1"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“So he got up and came to his father. But while he was still a long way off, his father saw him and felt compassion for him, and ran and embraced him and kissed him. And the son said to him, ‘Father, I have sinned against heaven and in your sight; I am no longer worthy to be called your son.’ But the father said to his slaves, ‘Quickly bring out the best robe and put it on him, and put a ring on his hand and sandals on his feet; and bring the fattened calf, kill it, and let us eat and celebrate; for this son of mine was dead and has come to life again; he was lost and has been found.’ And they began to celebrate.”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15:20-24)</a:t>
            </a:r>
            <a:endParaRPr lang="en-US" altLang="en-US" sz="26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Title 3">
            <a:extLst>
              <a:ext uri="{FF2B5EF4-FFF2-40B4-BE49-F238E27FC236}">
                <a16:creationId xmlns:a16="http://schemas.microsoft.com/office/drawing/2014/main" id="{3540D95B-06E7-5121-5063-511A7BE359E6}"/>
              </a:ext>
            </a:extLst>
          </p:cNvPr>
          <p:cNvSpPr txBox="1">
            <a:spLocks/>
          </p:cNvSpPr>
          <p:nvPr/>
        </p:nvSpPr>
        <p:spPr bwMode="auto">
          <a:xfrm>
            <a:off x="76200" y="76200"/>
            <a:ext cx="89916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600" b="0" kern="0" dirty="0">
                <a:effectLst/>
                <a:latin typeface="Calibri" panose="020F0502020204030204" pitchFamily="34" charset="0"/>
                <a:ea typeface="Calibri" panose="020F0502020204030204" pitchFamily="34" charset="0"/>
                <a:cs typeface="Calibri" panose="020F0502020204030204" pitchFamily="34" charset="0"/>
              </a:rPr>
              <a:t>The Prodigal Son</a:t>
            </a:r>
          </a:p>
          <a:p>
            <a:r>
              <a:rPr lang="en-US" altLang="en-US" sz="4600" b="0" kern="0" dirty="0">
                <a:effectLst/>
                <a:latin typeface="Calibri" panose="020F0502020204030204" pitchFamily="34" charset="0"/>
                <a:ea typeface="Calibri" panose="020F0502020204030204" pitchFamily="34" charset="0"/>
                <a:cs typeface="Calibri" panose="020F0502020204030204" pitchFamily="34" charset="0"/>
              </a:rPr>
              <a:t>Once Found Was Reason to Rejoice</a:t>
            </a:r>
          </a:p>
        </p:txBody>
      </p:sp>
    </p:spTree>
    <p:extLst>
      <p:ext uri="{BB962C8B-B14F-4D97-AF65-F5344CB8AC3E}">
        <p14:creationId xmlns:p14="http://schemas.microsoft.com/office/powerpoint/2010/main" val="207625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fade">
                                      <p:cBhvr>
                                        <p:cTn id="7" dur="1000"/>
                                        <p:tgtEl>
                                          <p:spTgt spid="11266">
                                            <p:txEl>
                                              <p:pRg st="0" end="0"/>
                                            </p:txEl>
                                          </p:spTgt>
                                        </p:tgtEl>
                                      </p:cBhvr>
                                    </p:animEffect>
                                    <p:anim calcmode="lin" valueType="num">
                                      <p:cBhvr>
                                        <p:cTn id="8" dur="10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1" end="1"/>
                                            </p:txEl>
                                          </p:spTgt>
                                        </p:tgtEl>
                                        <p:attrNameLst>
                                          <p:attrName>style.visibility</p:attrName>
                                        </p:attrNameLst>
                                      </p:cBhvr>
                                      <p:to>
                                        <p:strVal val="visible"/>
                                      </p:to>
                                    </p:set>
                                    <p:animEffect transition="in" filter="fade">
                                      <p:cBhvr>
                                        <p:cTn id="14" dur="1000"/>
                                        <p:tgtEl>
                                          <p:spTgt spid="11266">
                                            <p:txEl>
                                              <p:pRg st="1" end="1"/>
                                            </p:txEl>
                                          </p:spTgt>
                                        </p:tgtEl>
                                      </p:cBhvr>
                                    </p:animEffect>
                                    <p:anim calcmode="lin" valueType="num">
                                      <p:cBhvr>
                                        <p:cTn id="15"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6">
                                            <p:txEl>
                                              <p:pRg st="2" end="2"/>
                                            </p:txEl>
                                          </p:spTgt>
                                        </p:tgtEl>
                                        <p:attrNameLst>
                                          <p:attrName>style.visibility</p:attrName>
                                        </p:attrNameLst>
                                      </p:cBhvr>
                                      <p:to>
                                        <p:strVal val="visible"/>
                                      </p:to>
                                    </p:set>
                                    <p:animEffect transition="in" filter="fade">
                                      <p:cBhvr>
                                        <p:cTn id="21" dur="1000"/>
                                        <p:tgtEl>
                                          <p:spTgt spid="11266">
                                            <p:txEl>
                                              <p:pRg st="2" end="2"/>
                                            </p:txEl>
                                          </p:spTgt>
                                        </p:tgtEl>
                                      </p:cBhvr>
                                    </p:animEffect>
                                    <p:anim calcmode="lin" valueType="num">
                                      <p:cBhvr>
                                        <p:cTn id="22"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ubtitle 4">
            <a:extLst>
              <a:ext uri="{FF2B5EF4-FFF2-40B4-BE49-F238E27FC236}">
                <a16:creationId xmlns:a16="http://schemas.microsoft.com/office/drawing/2014/main" id="{F631DA03-DDE8-CE00-294B-A884F54B82C6}"/>
              </a:ext>
            </a:extLst>
          </p:cNvPr>
          <p:cNvSpPr>
            <a:spLocks noGrp="1"/>
          </p:cNvSpPr>
          <p:nvPr>
            <p:ph type="subTitle" sz="quarter" idx="1"/>
          </p:nvPr>
        </p:nvSpPr>
        <p:spPr>
          <a:xfrm>
            <a:off x="190500" y="859971"/>
            <a:ext cx="8763000" cy="5943600"/>
          </a:xfrm>
        </p:spPr>
        <p:txBody>
          <a:bodyPr/>
          <a:lstStyle/>
          <a:p>
            <a:r>
              <a:rPr lang="en-US" altLang="en-US" sz="2400" i="1" dirty="0">
                <a:effectLst/>
                <a:latin typeface="Calibri" panose="020F0502020204030204" pitchFamily="34" charset="0"/>
                <a:ea typeface="Calibri" panose="020F0502020204030204" pitchFamily="34" charset="0"/>
                <a:cs typeface="Calibri" panose="020F0502020204030204" pitchFamily="34" charset="0"/>
              </a:rPr>
              <a:t>“Now his older son was in the field, and when he came and approached the house, he heard music and dancing. And he summoned one of the servants and began inquiring what these things could be. And he said to him, ‘Your brother has come, and your father has killed the fattened calf because he has received him back safe and sound.’ But he became angry and was not willing to go in; and his father came out and began pleading with him. But he answered and said to his father, ‘Look! For so many years I have been serving you and I have never neglected a command of yours; and yet you have never given me a young goat, so that I might celebrate with my friends; but when this son of yours came, who has devoured your wealth with prostitutes, you killed the fattened calf for him.’ And he said to him, ‘Son, you have always been with me, and all that is mine is yours. But we had to celebrate and rejoice, for this brother of yours was dead and has begun to live, and was lost and has been found.’”</a:t>
            </a:r>
            <a:br>
              <a:rPr lang="en-US" altLang="en-US" sz="2400" i="1" dirty="0">
                <a:effectLst/>
                <a:latin typeface="Calibri" panose="020F0502020204030204" pitchFamily="34" charset="0"/>
                <a:ea typeface="Calibri" panose="020F0502020204030204" pitchFamily="34" charset="0"/>
                <a:cs typeface="Calibri" panose="020F0502020204030204" pitchFamily="34" charset="0"/>
              </a:rPr>
            </a:b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15:25-32)</a:t>
            </a:r>
          </a:p>
        </p:txBody>
      </p:sp>
      <p:sp>
        <p:nvSpPr>
          <p:cNvPr id="2" name="Title 3">
            <a:extLst>
              <a:ext uri="{FF2B5EF4-FFF2-40B4-BE49-F238E27FC236}">
                <a16:creationId xmlns:a16="http://schemas.microsoft.com/office/drawing/2014/main" id="{21E75705-6DE3-487E-CBE0-334A83F308DE}"/>
              </a:ext>
            </a:extLst>
          </p:cNvPr>
          <p:cNvSpPr txBox="1">
            <a:spLocks/>
          </p:cNvSpPr>
          <p:nvPr/>
        </p:nvSpPr>
        <p:spPr bwMode="auto">
          <a:xfrm>
            <a:off x="685800" y="2286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400" b="0" kern="0" dirty="0">
                <a:effectLst/>
                <a:latin typeface="Calibri" panose="020F0502020204030204" pitchFamily="34" charset="0"/>
                <a:ea typeface="Calibri" panose="020F0502020204030204" pitchFamily="34" charset="0"/>
                <a:cs typeface="Calibri" panose="020F0502020204030204" pitchFamily="34" charset="0"/>
              </a:rPr>
              <a:t>The Elder Brother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AD2AB20E-C4F1-4446-A72C-70F47E136F75}"/>
              </a:ext>
            </a:extLst>
          </p:cNvPr>
          <p:cNvSpPr>
            <a:spLocks noGrp="1"/>
          </p:cNvSpPr>
          <p:nvPr>
            <p:ph idx="1"/>
          </p:nvPr>
        </p:nvSpPr>
        <p:spPr>
          <a:xfrm>
            <a:off x="457200" y="1524000"/>
            <a:ext cx="8382000" cy="4813041"/>
          </a:xfrm>
        </p:spPr>
        <p:txBody>
          <a:bodyPr/>
          <a:lstStyle/>
          <a:p>
            <a:pPr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The figure of the shepherd, sheep, &amp; sheepfold is found many times in the scriptures.</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“The Lord is my shepherd, I shall not want. He makes me lie down in green pastures; He leads me beside quiet waters.”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(Psalm 23:1-2)</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“So we Your people and the sheep of Your pasture Will give thanks to You forever; To all generations we will tell of Your praise.”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(Psalm 79:13)</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“Know that the Lord Himself is God; It is He who has made us, and not we ourselves; We are His people and the sheep of His pasture.”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(Psalm 100:3)</a:t>
            </a:r>
          </a:p>
        </p:txBody>
      </p:sp>
      <p:sp>
        <p:nvSpPr>
          <p:cNvPr id="4" name="Title 3">
            <a:extLst>
              <a:ext uri="{FF2B5EF4-FFF2-40B4-BE49-F238E27FC236}">
                <a16:creationId xmlns:a16="http://schemas.microsoft.com/office/drawing/2014/main" id="{30F72636-03F1-BBD9-BAC9-00FCA3D9BCCC}"/>
              </a:ext>
            </a:extLst>
          </p:cNvPr>
          <p:cNvSpPr txBox="1">
            <a:spLocks/>
          </p:cNvSpPr>
          <p:nvPr/>
        </p:nvSpPr>
        <p:spPr bwMode="auto">
          <a:xfrm>
            <a:off x="685800" y="228600"/>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41BF20-92C1-6189-D1FF-06FB5AC9A335}"/>
              </a:ext>
            </a:extLst>
          </p:cNvPr>
          <p:cNvSpPr>
            <a:spLocks noGrp="1"/>
          </p:cNvSpPr>
          <p:nvPr>
            <p:ph idx="1"/>
          </p:nvPr>
        </p:nvSpPr>
        <p:spPr>
          <a:xfrm>
            <a:off x="76200" y="609600"/>
            <a:ext cx="8991600" cy="6172200"/>
          </a:xfrm>
        </p:spPr>
        <p:txBody>
          <a:bodyPr/>
          <a:lstStyle/>
          <a:p>
            <a:pPr eaLnBrk="1" hangingPunct="1">
              <a:buFont typeface="Wingdings" panose="05000000000000000000" pitchFamily="2" charset="2"/>
              <a:buNone/>
              <a:defRPr/>
            </a:pPr>
            <a:r>
              <a:rPr lang="en-US" u="sng" dirty="0">
                <a:effectLst/>
                <a:latin typeface="Calibri" panose="020F0502020204030204" pitchFamily="34" charset="0"/>
                <a:ea typeface="Calibri" panose="020F0502020204030204" pitchFamily="34" charset="0"/>
                <a:cs typeface="Calibri" panose="020F0502020204030204" pitchFamily="34" charset="0"/>
              </a:rPr>
              <a:t>Self Commendation</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eaLnBrk="1" hangingPunct="1">
              <a:defRPr/>
            </a:pPr>
            <a:r>
              <a:rPr lang="en-US" sz="2800" dirty="0">
                <a:effectLst/>
                <a:latin typeface="Calibri" panose="020F0502020204030204" pitchFamily="34" charset="0"/>
                <a:ea typeface="Calibri" panose="020F0502020204030204" pitchFamily="34" charset="0"/>
                <a:cs typeface="Calibri" panose="020F0502020204030204" pitchFamily="34" charset="0"/>
              </a:rPr>
              <a:t>He was never guilty of the immoralities of his brother.</a:t>
            </a:r>
          </a:p>
          <a:p>
            <a:pPr lvl="1" eaLnBrk="1" hangingPunct="1">
              <a:defRPr/>
            </a:pPr>
            <a:r>
              <a:rPr lang="en-US" sz="2400" dirty="0">
                <a:effectLst/>
                <a:latin typeface="Calibri" panose="020F0502020204030204" pitchFamily="34" charset="0"/>
                <a:ea typeface="Calibri" panose="020F0502020204030204" pitchFamily="34" charset="0"/>
                <a:cs typeface="Calibri" panose="020F0502020204030204" pitchFamily="34" charset="0"/>
              </a:rPr>
              <a:t>He had stayed in his father’s house.</a:t>
            </a:r>
          </a:p>
          <a:p>
            <a:pPr lvl="1" eaLnBrk="1" hangingPunct="1">
              <a:defRPr/>
            </a:pPr>
            <a:r>
              <a:rPr lang="en-US" sz="2400" dirty="0">
                <a:effectLst/>
                <a:latin typeface="Calibri" panose="020F0502020204030204" pitchFamily="34" charset="0"/>
                <a:ea typeface="Calibri" panose="020F0502020204030204" pitchFamily="34" charset="0"/>
                <a:cs typeface="Calibri" panose="020F0502020204030204" pitchFamily="34" charset="0"/>
              </a:rPr>
              <a:t>He had served his father. </a:t>
            </a:r>
            <a:r>
              <a:rPr lang="en-US" sz="2400" b="1" i="1" dirty="0">
                <a:effectLst/>
                <a:latin typeface="Calibri" panose="020F0502020204030204" pitchFamily="34" charset="0"/>
                <a:ea typeface="Calibri" panose="020F0502020204030204" pitchFamily="34" charset="0"/>
                <a:cs typeface="Calibri" panose="020F0502020204030204" pitchFamily="34" charset="0"/>
              </a:rPr>
              <a:t>“Look! For so many years I have been serving you.”</a:t>
            </a:r>
          </a:p>
          <a:p>
            <a:pPr lvl="1" eaLnBrk="1" hangingPunct="1">
              <a:defRPr/>
            </a:pPr>
            <a:r>
              <a:rPr lang="en-US" sz="2400" dirty="0">
                <a:effectLst/>
                <a:latin typeface="Calibri" panose="020F0502020204030204" pitchFamily="34" charset="0"/>
                <a:ea typeface="Calibri" panose="020F0502020204030204" pitchFamily="34" charset="0"/>
                <a:cs typeface="Calibri" panose="020F0502020204030204" pitchFamily="34" charset="0"/>
              </a:rPr>
              <a:t>Guilty of Pride, Arrogance, Self-righteousness</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1" i="1" dirty="0">
                <a:effectLst/>
                <a:latin typeface="Calibri" panose="020F0502020204030204" pitchFamily="34" charset="0"/>
                <a:ea typeface="Calibri" panose="020F0502020204030204" pitchFamily="34" charset="0"/>
                <a:cs typeface="Calibri" panose="020F0502020204030204" pitchFamily="34" charset="0"/>
              </a:rPr>
              <a:t>“I have never neglected a command of yours.”</a:t>
            </a:r>
          </a:p>
          <a:p>
            <a:pPr lvl="1" eaLnBrk="1" hangingPunct="1"/>
            <a:r>
              <a:rPr lang="en-US" altLang="en-US" sz="2400" dirty="0">
                <a:effectLst/>
                <a:latin typeface="Calibri" panose="020F0502020204030204" pitchFamily="34" charset="0"/>
                <a:ea typeface="Calibri" panose="020F0502020204030204" pitchFamily="34" charset="0"/>
                <a:cs typeface="Calibri" panose="020F0502020204030204" pitchFamily="34" charset="0"/>
              </a:rPr>
              <a:t>Lost because of his wrong attitude toward his brother.</a:t>
            </a:r>
            <a:br>
              <a:rPr lang="en-US" altLang="en-US" sz="2400" dirty="0">
                <a:effectLst/>
                <a:latin typeface="Calibri" panose="020F0502020204030204" pitchFamily="34" charset="0"/>
                <a:ea typeface="Calibri" panose="020F0502020204030204" pitchFamily="34" charset="0"/>
                <a:cs typeface="Calibri" panose="020F0502020204030204" pitchFamily="34" charset="0"/>
              </a:rPr>
            </a:br>
            <a:r>
              <a:rPr lang="en-US" altLang="en-US" sz="2400" dirty="0">
                <a:effectLst/>
                <a:latin typeface="Calibri" panose="020F0502020204030204" pitchFamily="34" charset="0"/>
                <a:ea typeface="Calibri" panose="020F0502020204030204" pitchFamily="34" charset="0"/>
                <a:cs typeface="Calibri" panose="020F0502020204030204" pitchFamily="34" charset="0"/>
              </a:rPr>
              <a:t>Note: </a:t>
            </a:r>
            <a:r>
              <a:rPr lang="en-US" altLang="en-US" sz="2400" b="1" i="1" dirty="0">
                <a:effectLst/>
                <a:latin typeface="Calibri" panose="020F0502020204030204" pitchFamily="34" charset="0"/>
                <a:ea typeface="Calibri" panose="020F0502020204030204" pitchFamily="34" charset="0"/>
                <a:cs typeface="Calibri" panose="020F0502020204030204" pitchFamily="34" charset="0"/>
              </a:rPr>
              <a:t>“this son of YOURS” not “this brother of MINE.”</a:t>
            </a:r>
          </a:p>
          <a:p>
            <a:pPr lvl="1" eaLnBrk="1" hangingPunct="1"/>
            <a:r>
              <a:rPr lang="en-US" altLang="en-US" sz="2400" dirty="0">
                <a:effectLst/>
                <a:latin typeface="Calibri" panose="020F0502020204030204" pitchFamily="34" charset="0"/>
                <a:ea typeface="Calibri" panose="020F0502020204030204" pitchFamily="34" charset="0"/>
                <a:cs typeface="Calibri" panose="020F0502020204030204" pitchFamily="34" charset="0"/>
              </a:rPr>
              <a:t>He was angry, jealous, and had no sympathy for his brother.</a:t>
            </a:r>
          </a:p>
          <a:p>
            <a:pPr eaLnBrk="1" hangingPunct="1"/>
            <a:r>
              <a:rPr lang="en-US" altLang="en-US" sz="2800" dirty="0">
                <a:effectLst/>
                <a:latin typeface="Calibri" panose="020F0502020204030204" pitchFamily="34" charset="0"/>
                <a:ea typeface="Calibri" panose="020F0502020204030204" pitchFamily="34" charset="0"/>
                <a:cs typeface="Calibri" panose="020F0502020204030204" pitchFamily="34" charset="0"/>
              </a:rPr>
              <a:t>The father recognizes the elder son’s faithfulness </a:t>
            </a:r>
            <a:r>
              <a:rPr lang="en-US" altLang="en-US" sz="2800" b="1" i="1" dirty="0">
                <a:effectLst/>
                <a:latin typeface="Calibri" panose="020F0502020204030204" pitchFamily="34" charset="0"/>
                <a:ea typeface="Calibri" panose="020F0502020204030204" pitchFamily="34" charset="0"/>
                <a:cs typeface="Calibri" panose="020F0502020204030204" pitchFamily="34" charset="0"/>
              </a:rPr>
              <a:t>(“you have always been with me”)</a:t>
            </a:r>
          </a:p>
          <a:p>
            <a:pPr eaLnBrk="1" hangingPunct="1"/>
            <a:r>
              <a:rPr lang="en-US" altLang="en-US" sz="2800" dirty="0">
                <a:effectLst/>
                <a:latin typeface="Calibri" panose="020F0502020204030204" pitchFamily="34" charset="0"/>
                <a:ea typeface="Calibri" panose="020F0502020204030204" pitchFamily="34" charset="0"/>
                <a:cs typeface="Calibri" panose="020F0502020204030204" pitchFamily="34" charset="0"/>
              </a:rPr>
              <a:t>He reassures the elder son that the remaining inheritance is his </a:t>
            </a:r>
            <a:r>
              <a:rPr lang="en-US" altLang="en-US" sz="2800" b="1" i="1" dirty="0">
                <a:effectLst/>
                <a:latin typeface="Calibri" panose="020F0502020204030204" pitchFamily="34" charset="0"/>
                <a:ea typeface="Calibri" panose="020F0502020204030204" pitchFamily="34" charset="0"/>
                <a:cs typeface="Calibri" panose="020F0502020204030204" pitchFamily="34" charset="0"/>
              </a:rPr>
              <a:t>(“all that is mine is yours”)</a:t>
            </a:r>
          </a:p>
          <a:p>
            <a:pPr lvl="1" eaLnBrk="1" hangingPunct="1">
              <a:defRPr/>
            </a:pPr>
            <a:endParaRPr lang="en-US" sz="2800" dirty="0">
              <a:latin typeface="Calibri" panose="020F0502020204030204" pitchFamily="34" charset="0"/>
              <a:ea typeface="Calibri" panose="020F0502020204030204" pitchFamily="34" charset="0"/>
              <a:cs typeface="Calibri" panose="020F0502020204030204" pitchFamily="34" charset="0"/>
            </a:endParaRPr>
          </a:p>
        </p:txBody>
      </p:sp>
      <p:sp>
        <p:nvSpPr>
          <p:cNvPr id="5" name="Title 3">
            <a:extLst>
              <a:ext uri="{FF2B5EF4-FFF2-40B4-BE49-F238E27FC236}">
                <a16:creationId xmlns:a16="http://schemas.microsoft.com/office/drawing/2014/main" id="{F7FA9CA5-7D0A-36E7-FBEC-C053B191A0F1}"/>
              </a:ext>
            </a:extLst>
          </p:cNvPr>
          <p:cNvSpPr txBox="1">
            <a:spLocks/>
          </p:cNvSpPr>
          <p:nvPr/>
        </p:nvSpPr>
        <p:spPr bwMode="auto">
          <a:xfrm>
            <a:off x="0" y="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000" b="0" kern="0" dirty="0">
                <a:effectLst/>
                <a:latin typeface="Calibri" panose="020F0502020204030204" pitchFamily="34" charset="0"/>
                <a:ea typeface="Calibri" panose="020F0502020204030204" pitchFamily="34" charset="0"/>
                <a:cs typeface="Calibri" panose="020F0502020204030204" pitchFamily="34" charset="0"/>
              </a:rPr>
              <a:t>The Elder Brother </a:t>
            </a:r>
            <a:r>
              <a:rPr lang="en-US" altLang="en-US" sz="4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Bitterness </a:t>
            </a:r>
            <a:endParaRPr lang="en-US" altLang="en-US" sz="4000" b="0" kern="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80A39E1E-9956-3A39-09BF-7E9CC6E4604A}"/>
              </a:ext>
            </a:extLst>
          </p:cNvPr>
          <p:cNvSpPr>
            <a:spLocks noGrp="1"/>
          </p:cNvSpPr>
          <p:nvPr>
            <p:ph idx="1"/>
          </p:nvPr>
        </p:nvSpPr>
        <p:spPr>
          <a:xfrm>
            <a:off x="152400" y="1074420"/>
            <a:ext cx="8915400" cy="5478780"/>
          </a:xfrm>
        </p:spPr>
        <p:txBody>
          <a:bodyPr/>
          <a:lstStyle/>
          <a:p>
            <a:pPr eaLnBrk="1" hangingPunct="1"/>
            <a:r>
              <a:rPr lang="en-US" altLang="en-US" dirty="0">
                <a:effectLst/>
                <a:latin typeface="Calibri" panose="020F0502020204030204" pitchFamily="34" charset="0"/>
                <a:ea typeface="Calibri" panose="020F0502020204030204" pitchFamily="34" charset="0"/>
                <a:cs typeface="Calibri" panose="020F0502020204030204" pitchFamily="34" charset="0"/>
              </a:rPr>
              <a:t>Bitterness to be put away.</a:t>
            </a:r>
          </a:p>
          <a:p>
            <a:pPr marL="0"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“Let all bitterness and wrath and anger and clamor and slander be put away from you, along with all malice. Be kind to one another, tender-hearted, forgiving each other, just as God in Christ also has forgiven you.”</a:t>
            </a:r>
            <a:r>
              <a:rPr lang="en-US" altLang="en-US" sz="26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(Ephesians 4:31-32)</a:t>
            </a:r>
          </a:p>
          <a:p>
            <a:pPr eaLnBrk="1" hangingPunct="1"/>
            <a:r>
              <a:rPr lang="en-US" altLang="en-US" dirty="0">
                <a:effectLst/>
                <a:latin typeface="Calibri" panose="020F0502020204030204" pitchFamily="34" charset="0"/>
                <a:ea typeface="Calibri" panose="020F0502020204030204" pitchFamily="34" charset="0"/>
                <a:cs typeface="Calibri" panose="020F0502020204030204" pitchFamily="34" charset="0"/>
              </a:rPr>
              <a:t>Love for brethren is abundantly and plainly taught. It is actually “the sign of discipleship!”</a:t>
            </a:r>
          </a:p>
          <a:p>
            <a:pPr marL="0"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“A new commandment I give to you, that you love one another, even as I have loved you, that you also love one another. By this all men will know that you are My disciples, if you have love for one another.”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(John 13:34-35)</a:t>
            </a:r>
          </a:p>
        </p:txBody>
      </p:sp>
      <p:sp>
        <p:nvSpPr>
          <p:cNvPr id="2" name="Title 3">
            <a:extLst>
              <a:ext uri="{FF2B5EF4-FFF2-40B4-BE49-F238E27FC236}">
                <a16:creationId xmlns:a16="http://schemas.microsoft.com/office/drawing/2014/main" id="{51E685C5-6849-363D-44BD-5F73575E3183}"/>
              </a:ext>
            </a:extLst>
          </p:cNvPr>
          <p:cNvSpPr txBox="1">
            <a:spLocks/>
          </p:cNvSpPr>
          <p:nvPr/>
        </p:nvSpPr>
        <p:spPr bwMode="auto">
          <a:xfrm>
            <a:off x="38100" y="15240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000" b="0" kern="0" dirty="0">
                <a:effectLst/>
                <a:latin typeface="Calibri" panose="020F0502020204030204" pitchFamily="34" charset="0"/>
                <a:ea typeface="Calibri" panose="020F0502020204030204" pitchFamily="34" charset="0"/>
                <a:cs typeface="Calibri" panose="020F0502020204030204" pitchFamily="34" charset="0"/>
              </a:rPr>
              <a:t>The Elder Brother </a:t>
            </a:r>
            <a:r>
              <a:rPr lang="en-US" altLang="en-US" sz="4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Bitterness </a:t>
            </a:r>
            <a:endParaRPr lang="en-US" altLang="en-US" sz="4000" b="0" kern="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fade">
                                      <p:cBhvr>
                                        <p:cTn id="12" dur="1000"/>
                                        <p:tgtEl>
                                          <p:spTgt spid="15362">
                                            <p:txEl>
                                              <p:pRg st="1" end="1"/>
                                            </p:txEl>
                                          </p:spTgt>
                                        </p:tgtEl>
                                      </p:cBhvr>
                                    </p:animEffect>
                                    <p:anim calcmode="lin" valueType="num">
                                      <p:cBhvr>
                                        <p:cTn id="13"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53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Effect transition="in" filter="fade">
                                      <p:cBhvr>
                                        <p:cTn id="19" dur="1000"/>
                                        <p:tgtEl>
                                          <p:spTgt spid="15362">
                                            <p:txEl>
                                              <p:pRg st="2" end="2"/>
                                            </p:txEl>
                                          </p:spTgt>
                                        </p:tgtEl>
                                      </p:cBhvr>
                                    </p:animEffect>
                                    <p:anim calcmode="lin" valueType="num">
                                      <p:cBhvr>
                                        <p:cTn id="20" dur="10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536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5362">
                                            <p:txEl>
                                              <p:pRg st="3" end="3"/>
                                            </p:txEl>
                                          </p:spTgt>
                                        </p:tgtEl>
                                        <p:attrNameLst>
                                          <p:attrName>style.visibility</p:attrName>
                                        </p:attrNameLst>
                                      </p:cBhvr>
                                      <p:to>
                                        <p:strVal val="visible"/>
                                      </p:to>
                                    </p:set>
                                    <p:animEffect transition="in" filter="fade">
                                      <p:cBhvr>
                                        <p:cTn id="24" dur="1000"/>
                                        <p:tgtEl>
                                          <p:spTgt spid="15362">
                                            <p:txEl>
                                              <p:pRg st="3" end="3"/>
                                            </p:txEl>
                                          </p:spTgt>
                                        </p:tgtEl>
                                      </p:cBhvr>
                                    </p:animEffect>
                                    <p:anim calcmode="lin" valueType="num">
                                      <p:cBhvr>
                                        <p:cTn id="25" dur="10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536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85F34-6B72-1D55-A0B1-2D3473A3A63F}"/>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2F644854-5183-EDB1-2915-F25A44130BC5}"/>
              </a:ext>
            </a:extLst>
          </p:cNvPr>
          <p:cNvSpPr>
            <a:spLocks noGrp="1"/>
          </p:cNvSpPr>
          <p:nvPr>
            <p:ph idx="1"/>
          </p:nvPr>
        </p:nvSpPr>
        <p:spPr>
          <a:xfrm>
            <a:off x="152400" y="1219200"/>
            <a:ext cx="8915400" cy="5562600"/>
          </a:xfrm>
        </p:spPr>
        <p:txBody>
          <a:bodyPr/>
          <a:lstStyle/>
          <a:p>
            <a:pPr eaLnBrk="1" hangingPunct="1"/>
            <a:r>
              <a:rPr lang="en-US" altLang="en-US" dirty="0">
                <a:effectLst/>
                <a:latin typeface="Calibri" panose="020F0502020204030204" pitchFamily="34" charset="0"/>
                <a:ea typeface="Calibri" panose="020F0502020204030204" pitchFamily="34" charset="0"/>
                <a:cs typeface="Calibri" panose="020F0502020204030204" pitchFamily="34" charset="0"/>
              </a:rPr>
              <a:t>The elder brother represents the Pharisees and scribes, to whom Jesus addressed these parables.</a:t>
            </a:r>
          </a:p>
          <a:p>
            <a:pPr marL="0"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“Now all the tax collectors and the sinners were coming near Him to listen to Him. Both the Pharisees and the scribes began to grumble, saying, ‘This man receives sinners and eats with them.’”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15:1-2) </a:t>
            </a:r>
          </a:p>
          <a:p>
            <a:pPr eaLnBrk="1" hangingPunct="1"/>
            <a:r>
              <a:rPr lang="en-US" altLang="en-US" sz="2800" dirty="0">
                <a:effectLst/>
                <a:latin typeface="Calibri" panose="020F0502020204030204" pitchFamily="34" charset="0"/>
                <a:ea typeface="Calibri" panose="020F0502020204030204" pitchFamily="34" charset="0"/>
                <a:cs typeface="Calibri" panose="020F0502020204030204" pitchFamily="34" charset="0"/>
              </a:rPr>
              <a:t>The self-righteous stand condemned.</a:t>
            </a:r>
            <a:endParaRPr lang="en-US" altLang="en-US" sz="2600" i="1" dirty="0">
              <a:effectLst/>
              <a:latin typeface="Calibri" panose="020F0502020204030204" pitchFamily="34" charset="0"/>
              <a:ea typeface="Calibri" panose="020F0502020204030204" pitchFamily="34" charset="0"/>
              <a:cs typeface="Calibri" panose="020F0502020204030204" pitchFamily="34" charset="0"/>
            </a:endParaRPr>
          </a:p>
          <a:p>
            <a:pPr marL="0" indent="0" algn="ctr" eaLnBrk="1" hangingPunct="1">
              <a:buNone/>
            </a:pPr>
            <a:r>
              <a:rPr lang="en-US" altLang="en-US" sz="2600" i="1" dirty="0">
                <a:effectLst/>
                <a:latin typeface="Calibri" panose="020F0502020204030204" pitchFamily="34" charset="0"/>
                <a:ea typeface="Calibri" panose="020F0502020204030204" pitchFamily="34" charset="0"/>
                <a:cs typeface="Calibri" panose="020F0502020204030204" pitchFamily="34" charset="0"/>
              </a:rPr>
              <a:t>“‘Woe to you, scribes and Pharisees, hypocrites! For you are like whitewashed tombs which on the outside appear beautiful, but inside they are full of dead men’s bones and all uncleanness. So you, too, outwardly appear righteous to men, but inwardly you are full of hypocrisy and lawlessness.” </a:t>
            </a:r>
            <a:r>
              <a:rPr lang="en-US" altLang="en-US" sz="2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(Matthew 23:27-28) </a:t>
            </a:r>
          </a:p>
        </p:txBody>
      </p:sp>
      <p:sp>
        <p:nvSpPr>
          <p:cNvPr id="2" name="Title 3">
            <a:extLst>
              <a:ext uri="{FF2B5EF4-FFF2-40B4-BE49-F238E27FC236}">
                <a16:creationId xmlns:a16="http://schemas.microsoft.com/office/drawing/2014/main" id="{2E28C6E0-0E3D-51D1-12C0-E1343B9C1471}"/>
              </a:ext>
            </a:extLst>
          </p:cNvPr>
          <p:cNvSpPr txBox="1">
            <a:spLocks/>
          </p:cNvSpPr>
          <p:nvPr/>
        </p:nvSpPr>
        <p:spPr bwMode="auto">
          <a:xfrm>
            <a:off x="38100" y="22860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000" b="0" kern="0" dirty="0">
                <a:effectLst/>
                <a:latin typeface="Calibri" panose="020F0502020204030204" pitchFamily="34" charset="0"/>
                <a:ea typeface="Calibri" panose="020F0502020204030204" pitchFamily="34" charset="0"/>
                <a:cs typeface="Calibri" panose="020F0502020204030204" pitchFamily="34" charset="0"/>
              </a:rPr>
              <a:t>The Elder Brother </a:t>
            </a:r>
            <a:r>
              <a:rPr lang="en-US" altLang="en-US" sz="4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Bitterness </a:t>
            </a:r>
            <a:endParaRPr lang="en-US" altLang="en-US" sz="4000" b="0" kern="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407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2">
                                            <p:txEl>
                                              <p:pRg st="1" end="1"/>
                                            </p:txEl>
                                          </p:spTgt>
                                        </p:tgtEl>
                                        <p:attrNameLst>
                                          <p:attrName>style.visibility</p:attrName>
                                        </p:attrNameLst>
                                      </p:cBhvr>
                                      <p:to>
                                        <p:strVal val="visible"/>
                                      </p:to>
                                    </p:set>
                                    <p:animEffect transition="in" filter="fade">
                                      <p:cBhvr>
                                        <p:cTn id="14" dur="1000"/>
                                        <p:tgtEl>
                                          <p:spTgt spid="15362">
                                            <p:txEl>
                                              <p:pRg st="1" end="1"/>
                                            </p:txEl>
                                          </p:spTgt>
                                        </p:tgtEl>
                                      </p:cBhvr>
                                    </p:animEffect>
                                    <p:anim calcmode="lin" valueType="num">
                                      <p:cBhvr>
                                        <p:cTn id="15"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3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2">
                                            <p:txEl>
                                              <p:pRg st="2" end="2"/>
                                            </p:txEl>
                                          </p:spTgt>
                                        </p:tgtEl>
                                        <p:attrNameLst>
                                          <p:attrName>style.visibility</p:attrName>
                                        </p:attrNameLst>
                                      </p:cBhvr>
                                      <p:to>
                                        <p:strVal val="visible"/>
                                      </p:to>
                                    </p:set>
                                    <p:animEffect transition="in" filter="fade">
                                      <p:cBhvr>
                                        <p:cTn id="21" dur="1000"/>
                                        <p:tgtEl>
                                          <p:spTgt spid="15362">
                                            <p:txEl>
                                              <p:pRg st="2" end="2"/>
                                            </p:txEl>
                                          </p:spTgt>
                                        </p:tgtEl>
                                      </p:cBhvr>
                                    </p:animEffect>
                                    <p:anim calcmode="lin" valueType="num">
                                      <p:cBhvr>
                                        <p:cTn id="22" dur="10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53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362">
                                            <p:txEl>
                                              <p:pRg st="3" end="3"/>
                                            </p:txEl>
                                          </p:spTgt>
                                        </p:tgtEl>
                                        <p:attrNameLst>
                                          <p:attrName>style.visibility</p:attrName>
                                        </p:attrNameLst>
                                      </p:cBhvr>
                                      <p:to>
                                        <p:strVal val="visible"/>
                                      </p:to>
                                    </p:set>
                                    <p:animEffect transition="in" filter="fade">
                                      <p:cBhvr>
                                        <p:cTn id="28" dur="1000"/>
                                        <p:tgtEl>
                                          <p:spTgt spid="15362">
                                            <p:txEl>
                                              <p:pRg st="3" end="3"/>
                                            </p:txEl>
                                          </p:spTgt>
                                        </p:tgtEl>
                                      </p:cBhvr>
                                    </p:animEffect>
                                    <p:anim calcmode="lin" valueType="num">
                                      <p:cBhvr>
                                        <p:cTn id="29" dur="10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536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0C2C1-1CEC-FF4A-A5C0-CED2F783782C}"/>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5EB28B2F-2734-BD57-5E55-21EF9276F6CE}"/>
              </a:ext>
            </a:extLst>
          </p:cNvPr>
          <p:cNvSpPr>
            <a:spLocks noGrp="1"/>
          </p:cNvSpPr>
          <p:nvPr>
            <p:ph idx="1"/>
          </p:nvPr>
        </p:nvSpPr>
        <p:spPr>
          <a:xfrm>
            <a:off x="152400" y="1219200"/>
            <a:ext cx="8915400" cy="5562600"/>
          </a:xfrm>
        </p:spPr>
        <p:txBody>
          <a:bodyPr/>
          <a:lstStyle/>
          <a:p>
            <a:pPr eaLnBrk="1" hangingPunct="1"/>
            <a:r>
              <a:rPr lang="en-US" altLang="en-US" dirty="0">
                <a:effectLst/>
                <a:latin typeface="Calibri" panose="020F0502020204030204" pitchFamily="34" charset="0"/>
                <a:ea typeface="Calibri" panose="020F0502020204030204" pitchFamily="34" charset="0"/>
                <a:cs typeface="Calibri" panose="020F0502020204030204" pitchFamily="34" charset="0"/>
              </a:rPr>
              <a:t>The self-righteous stand condemned.</a:t>
            </a: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“And He also told this parable to some people who trusted in themselves that they were righteous, and viewed others with contempt: ‘Two men went up into the temple to pray, one a Pharisee and the other a tax collector. The Pharisee stood and was praying this to himself: “God, I thank You that I am not like other people: swindlers, unjust, adulterers, or even like this tax collector. I fast twice a week; I pay tithes of all that I get.” But the tax collector, standing some distance away, was even unwilling to lift up his eyes to heaven, but was beating his breast, saying, “God, be merciful to me, the sinner!”’ I tell you, this man went to his house justified rather than the other; for everyone who exalts himself will be humbled, but he who humbles himself will be exalted.”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18:9-14)</a:t>
            </a:r>
          </a:p>
        </p:txBody>
      </p:sp>
      <p:sp>
        <p:nvSpPr>
          <p:cNvPr id="2" name="Title 3">
            <a:extLst>
              <a:ext uri="{FF2B5EF4-FFF2-40B4-BE49-F238E27FC236}">
                <a16:creationId xmlns:a16="http://schemas.microsoft.com/office/drawing/2014/main" id="{110EE705-C80C-265B-F51C-0D9C8F9A6615}"/>
              </a:ext>
            </a:extLst>
          </p:cNvPr>
          <p:cNvSpPr txBox="1">
            <a:spLocks/>
          </p:cNvSpPr>
          <p:nvPr/>
        </p:nvSpPr>
        <p:spPr bwMode="auto">
          <a:xfrm>
            <a:off x="38100" y="22860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000" b="0" kern="0" dirty="0">
                <a:effectLst/>
                <a:latin typeface="Calibri" panose="020F0502020204030204" pitchFamily="34" charset="0"/>
                <a:ea typeface="Calibri" panose="020F0502020204030204" pitchFamily="34" charset="0"/>
                <a:cs typeface="Calibri" panose="020F0502020204030204" pitchFamily="34" charset="0"/>
              </a:rPr>
              <a:t>The Elder Brother </a:t>
            </a:r>
            <a:r>
              <a:rPr lang="en-US" altLang="en-US" sz="4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Lost Through Bitterness </a:t>
            </a:r>
            <a:endParaRPr lang="en-US" altLang="en-US" sz="4000" b="0" kern="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751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2">
                                            <p:txEl>
                                              <p:pRg st="1" end="1"/>
                                            </p:txEl>
                                          </p:spTgt>
                                        </p:tgtEl>
                                        <p:attrNameLst>
                                          <p:attrName>style.visibility</p:attrName>
                                        </p:attrNameLst>
                                      </p:cBhvr>
                                      <p:to>
                                        <p:strVal val="visible"/>
                                      </p:to>
                                    </p:set>
                                    <p:animEffect transition="in" filter="fade">
                                      <p:cBhvr>
                                        <p:cTn id="14" dur="1000"/>
                                        <p:tgtEl>
                                          <p:spTgt spid="15362">
                                            <p:txEl>
                                              <p:pRg st="1" end="1"/>
                                            </p:txEl>
                                          </p:spTgt>
                                        </p:tgtEl>
                                      </p:cBhvr>
                                    </p:animEffect>
                                    <p:anim calcmode="lin" valueType="num">
                                      <p:cBhvr>
                                        <p:cTn id="15"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36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0F8F008-1A67-D391-CF8E-279700790A0E}"/>
              </a:ext>
            </a:extLst>
          </p:cNvPr>
          <p:cNvSpPr txBox="1">
            <a:spLocks/>
          </p:cNvSpPr>
          <p:nvPr/>
        </p:nvSpPr>
        <p:spPr>
          <a:xfrm>
            <a:off x="152400" y="5105400"/>
            <a:ext cx="8763000" cy="1143000"/>
          </a:xfrm>
          <a:prstGeom prst="rect">
            <a:avLst/>
          </a:prstGeom>
        </p:spPr>
        <p:txBody>
          <a:bodyPr anchor="ctr">
            <a:normAutofit fontScale="97500"/>
          </a:bodyPr>
          <a:lstStyle/>
          <a:p>
            <a:pPr algn="ctr" fontAlgn="auto">
              <a:spcAft>
                <a:spcPts val="0"/>
              </a:spcAft>
              <a:defRPr/>
            </a:pPr>
            <a:endParaRPr lang="en-US" sz="4400" dirty="0">
              <a:latin typeface="+mj-lt"/>
              <a:ea typeface="+mj-ea"/>
              <a:cs typeface="+mj-cs"/>
            </a:endParaRPr>
          </a:p>
        </p:txBody>
      </p:sp>
      <p:sp>
        <p:nvSpPr>
          <p:cNvPr id="7" name="Title 1">
            <a:extLst>
              <a:ext uri="{FF2B5EF4-FFF2-40B4-BE49-F238E27FC236}">
                <a16:creationId xmlns:a16="http://schemas.microsoft.com/office/drawing/2014/main" id="{04453741-1AC4-721E-6A0E-2CA3FFB318C0}"/>
              </a:ext>
            </a:extLst>
          </p:cNvPr>
          <p:cNvSpPr txBox="1">
            <a:spLocks/>
          </p:cNvSpPr>
          <p:nvPr/>
        </p:nvSpPr>
        <p:spPr>
          <a:xfrm>
            <a:off x="381000" y="2590800"/>
            <a:ext cx="8229600" cy="1143000"/>
          </a:xfrm>
          <a:prstGeom prst="rect">
            <a:avLst/>
          </a:prstGeom>
        </p:spPr>
        <p:txBody>
          <a:bodyPr anchor="ctr">
            <a:normAutofit fontScale="97500"/>
          </a:bodyPr>
          <a:lstStyle/>
          <a:p>
            <a:pPr algn="ctr" fontAlgn="auto">
              <a:spcAft>
                <a:spcPts val="0"/>
              </a:spcAft>
              <a:defRPr/>
            </a:pPr>
            <a:endParaRPr lang="en-US" sz="4400" dirty="0">
              <a:latin typeface="+mj-lt"/>
              <a:ea typeface="+mj-ea"/>
              <a:cs typeface="+mj-cs"/>
            </a:endParaRPr>
          </a:p>
        </p:txBody>
      </p:sp>
      <p:sp>
        <p:nvSpPr>
          <p:cNvPr id="8" name="Title 1">
            <a:extLst>
              <a:ext uri="{FF2B5EF4-FFF2-40B4-BE49-F238E27FC236}">
                <a16:creationId xmlns:a16="http://schemas.microsoft.com/office/drawing/2014/main" id="{EE8CB2D9-4726-19EE-D347-2BAB75E21A71}"/>
              </a:ext>
            </a:extLst>
          </p:cNvPr>
          <p:cNvSpPr txBox="1">
            <a:spLocks/>
          </p:cNvSpPr>
          <p:nvPr/>
        </p:nvSpPr>
        <p:spPr>
          <a:xfrm>
            <a:off x="114300" y="1595438"/>
            <a:ext cx="8839200" cy="4652962"/>
          </a:xfrm>
          <a:prstGeom prst="rect">
            <a:avLst/>
          </a:prstGeom>
        </p:spPr>
        <p:txBody>
          <a:bodyPr anchor="b"/>
          <a:lstStyle/>
          <a:p>
            <a:pPr algn="ctr" fontAlgn="auto">
              <a:lnSpc>
                <a:spcPct val="200000"/>
              </a:lnSpc>
              <a:spcAft>
                <a:spcPts val="0"/>
              </a:spcAft>
              <a:defRPr/>
            </a:pPr>
            <a:r>
              <a:rPr lang="en-US" sz="4000" b="1" dirty="0">
                <a:latin typeface="Calibri" panose="020F0502020204030204" pitchFamily="34" charset="0"/>
                <a:ea typeface="Calibri" panose="020F0502020204030204" pitchFamily="34" charset="0"/>
                <a:cs typeface="Calibri" panose="020F0502020204030204" pitchFamily="34" charset="0"/>
              </a:rPr>
              <a:t>The Lost Sheep – Careless. </a:t>
            </a: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Verses 3-7</a:t>
            </a:r>
          </a:p>
          <a:p>
            <a:pPr algn="ctr" fontAlgn="auto">
              <a:lnSpc>
                <a:spcPct val="200000"/>
              </a:lnSpc>
              <a:spcAft>
                <a:spcPts val="0"/>
              </a:spcAft>
              <a:defRPr/>
            </a:pPr>
            <a:r>
              <a:rPr lang="en-US" sz="4000" b="1" dirty="0">
                <a:latin typeface="Calibri" panose="020F0502020204030204" pitchFamily="34" charset="0"/>
                <a:ea typeface="Calibri" panose="020F0502020204030204" pitchFamily="34" charset="0"/>
                <a:cs typeface="Calibri" panose="020F0502020204030204" pitchFamily="34" charset="0"/>
              </a:rPr>
              <a:t>The Lost Coin – Useless. </a:t>
            </a: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Verses 8-10</a:t>
            </a:r>
          </a:p>
          <a:p>
            <a:pPr algn="ctr" fontAlgn="auto">
              <a:lnSpc>
                <a:spcPct val="200000"/>
              </a:lnSpc>
              <a:spcAft>
                <a:spcPts val="0"/>
              </a:spcAft>
              <a:defRPr/>
            </a:pPr>
            <a:r>
              <a:rPr lang="en-US" sz="4000" b="1" dirty="0">
                <a:latin typeface="Calibri" panose="020F0502020204030204" pitchFamily="34" charset="0"/>
                <a:ea typeface="Calibri" panose="020F0502020204030204" pitchFamily="34" charset="0"/>
                <a:cs typeface="Calibri" panose="020F0502020204030204" pitchFamily="34" charset="0"/>
              </a:rPr>
              <a:t>The Prodigal Son – Willful. </a:t>
            </a: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Verses 11-24</a:t>
            </a:r>
          </a:p>
          <a:p>
            <a:pPr algn="ctr" fontAlgn="auto">
              <a:lnSpc>
                <a:spcPct val="200000"/>
              </a:lnSpc>
              <a:spcAft>
                <a:spcPts val="0"/>
              </a:spcAft>
              <a:defRPr/>
            </a:pPr>
            <a:r>
              <a:rPr lang="en-US" sz="4000" b="1" dirty="0">
                <a:latin typeface="Calibri" panose="020F0502020204030204" pitchFamily="34" charset="0"/>
                <a:ea typeface="Calibri" panose="020F0502020204030204" pitchFamily="34" charset="0"/>
                <a:cs typeface="Calibri" panose="020F0502020204030204" pitchFamily="34" charset="0"/>
              </a:rPr>
              <a:t>The Elder Brother – Bitter. </a:t>
            </a: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Verses 25-32</a:t>
            </a:r>
          </a:p>
        </p:txBody>
      </p:sp>
      <p:sp>
        <p:nvSpPr>
          <p:cNvPr id="9" name="Title 1">
            <a:extLst>
              <a:ext uri="{FF2B5EF4-FFF2-40B4-BE49-F238E27FC236}">
                <a16:creationId xmlns:a16="http://schemas.microsoft.com/office/drawing/2014/main" id="{7A1F71F2-C377-9809-D903-0433D621E957}"/>
              </a:ext>
            </a:extLst>
          </p:cNvPr>
          <p:cNvSpPr txBox="1">
            <a:spLocks/>
          </p:cNvSpPr>
          <p:nvPr/>
        </p:nvSpPr>
        <p:spPr>
          <a:xfrm>
            <a:off x="914400" y="173978"/>
            <a:ext cx="7239000" cy="1378743"/>
          </a:xfrm>
          <a:prstGeom prst="rect">
            <a:avLst/>
          </a:prstGeom>
        </p:spPr>
        <p:txBody>
          <a:bodyPr anchor="ctr"/>
          <a:lstStyle/>
          <a:p>
            <a:pPr algn="ctr" fontAlgn="auto">
              <a:spcAft>
                <a:spcPts val="0"/>
              </a:spcAft>
              <a:defRPr/>
            </a:pPr>
            <a:r>
              <a:rPr lang="en-US" sz="4800" b="1" dirty="0">
                <a:latin typeface="Calibri" panose="020F0502020204030204" pitchFamily="34" charset="0"/>
                <a:ea typeface="Calibri" panose="020F0502020204030204" pitchFamily="34" charset="0"/>
                <a:cs typeface="Calibri" panose="020F0502020204030204" pitchFamily="34" charset="0"/>
              </a:rPr>
              <a:t>The Lost</a:t>
            </a:r>
          </a:p>
          <a:p>
            <a:pPr algn="ctr" fontAlgn="auto">
              <a:spcAft>
                <a:spcPts val="0"/>
              </a:spcAft>
              <a:defRPr/>
            </a:pP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Luke 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1000"/>
                                        <p:tgtEl>
                                          <p:spTgt spid="8">
                                            <p:txEl>
                                              <p:pRg st="3" end="3"/>
                                            </p:txEl>
                                          </p:spTgt>
                                        </p:tgtEl>
                                      </p:cBhvr>
                                    </p:animEffect>
                                    <p:anim calcmode="lin" valueType="num">
                                      <p:cBhvr>
                                        <p:cTn id="29"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1797B-FDFC-F2ED-1E0C-CF144B060F8B}"/>
            </a:ext>
          </a:extLst>
        </p:cNvPr>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3D47C43B-90E5-B67D-D128-2A0EFA701813}"/>
              </a:ext>
            </a:extLst>
          </p:cNvPr>
          <p:cNvSpPr>
            <a:spLocks noGrp="1"/>
          </p:cNvSpPr>
          <p:nvPr>
            <p:ph idx="1"/>
          </p:nvPr>
        </p:nvSpPr>
        <p:spPr>
          <a:xfrm>
            <a:off x="571500" y="914400"/>
            <a:ext cx="8001000" cy="5791200"/>
          </a:xfrm>
        </p:spPr>
        <p:txBody>
          <a:bodyPr/>
          <a:lstStyle/>
          <a:p>
            <a:pPr eaLnBrk="1" hangingPunct="1"/>
            <a:r>
              <a:rPr lang="en-US" altLang="en-US" sz="4000" dirty="0">
                <a:effectLst/>
                <a:latin typeface="Calibri" panose="020F0502020204030204" pitchFamily="34" charset="0"/>
                <a:ea typeface="Calibri" panose="020F0502020204030204" pitchFamily="34" charset="0"/>
                <a:cs typeface="Calibri" panose="020F0502020204030204" pitchFamily="34" charset="0"/>
              </a:rPr>
              <a:t>God wants you to be saved!</a:t>
            </a: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“This is good and acceptable in the sight of </a:t>
            </a:r>
            <a:r>
              <a:rPr lang="en-US" altLang="en-US" sz="2400" b="1" i="1" dirty="0">
                <a:effectLst/>
                <a:latin typeface="Calibri" panose="020F0502020204030204" pitchFamily="34" charset="0"/>
                <a:ea typeface="Calibri" panose="020F0502020204030204" pitchFamily="34" charset="0"/>
                <a:cs typeface="Calibri" panose="020F0502020204030204" pitchFamily="34" charset="0"/>
              </a:rPr>
              <a:t>God our Savior, who desires all men to be saved</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 and to come to the knowledge of the truth.”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Timothy 2:3-4)</a:t>
            </a:r>
          </a:p>
          <a:p>
            <a:pPr marL="0" indent="0" algn="ctr" eaLnBrk="1" hangingPunct="1">
              <a:buNone/>
            </a:pPr>
            <a:endParaRPr lang="en-US" altLang="en-US" sz="2400" i="1" dirty="0">
              <a:effectLst/>
              <a:latin typeface="Calibri" panose="020F0502020204030204" pitchFamily="34" charset="0"/>
              <a:ea typeface="Calibri" panose="020F0502020204030204" pitchFamily="34" charset="0"/>
              <a:cs typeface="Calibri" panose="020F0502020204030204" pitchFamily="34" charset="0"/>
            </a:endParaRP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“The Lord is not slow about His promise, as some count slowness, but is patient toward you, </a:t>
            </a:r>
            <a:r>
              <a:rPr lang="en-US" altLang="en-US" sz="2400" b="1" i="1" dirty="0">
                <a:effectLst/>
                <a:latin typeface="Calibri" panose="020F0502020204030204" pitchFamily="34" charset="0"/>
                <a:ea typeface="Calibri" panose="020F0502020204030204" pitchFamily="34" charset="0"/>
                <a:cs typeface="Calibri" panose="020F0502020204030204" pitchFamily="34" charset="0"/>
              </a:rPr>
              <a:t>not wishing for any to perish but for all to come to repentance</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Peter 3:9)</a:t>
            </a:r>
          </a:p>
          <a:p>
            <a:pPr marL="0" indent="0" algn="ctr" eaLnBrk="1" hangingPunct="1">
              <a:buNone/>
            </a:pPr>
            <a:endParaRPr lang="en-US" altLang="en-US" sz="2400" i="1" dirty="0">
              <a:effectLst/>
              <a:latin typeface="Calibri" panose="020F0502020204030204" pitchFamily="34" charset="0"/>
              <a:ea typeface="Calibri" panose="020F0502020204030204" pitchFamily="34" charset="0"/>
              <a:cs typeface="Calibri" panose="020F0502020204030204" pitchFamily="34" charset="0"/>
            </a:endParaRP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“And working together with Him, we also urge you not to receive the grace of God in vain – for He says, ‘</a:t>
            </a:r>
            <a:r>
              <a:rPr lang="en-US" altLang="en-US" sz="2400" i="1" cap="small" dirty="0">
                <a:effectLst/>
                <a:latin typeface="Calibri" panose="020F0502020204030204" pitchFamily="34" charset="0"/>
                <a:ea typeface="Calibri" panose="020F0502020204030204" pitchFamily="34" charset="0"/>
                <a:cs typeface="Calibri" panose="020F0502020204030204" pitchFamily="34" charset="0"/>
              </a:rPr>
              <a:t>At the acceptable time I listened to you, and on the day of salvation I helped you</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 Behold, now is ‘</a:t>
            </a:r>
            <a:r>
              <a:rPr lang="en-US" altLang="en-US" sz="2400" i="1" cap="small" dirty="0">
                <a:effectLst/>
                <a:latin typeface="Calibri" panose="020F0502020204030204" pitchFamily="34" charset="0"/>
                <a:ea typeface="Calibri" panose="020F0502020204030204" pitchFamily="34" charset="0"/>
                <a:cs typeface="Calibri" panose="020F0502020204030204" pitchFamily="34" charset="0"/>
              </a:rPr>
              <a:t>the acceptable time</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i="1" dirty="0">
                <a:effectLst/>
                <a:latin typeface="Calibri" panose="020F0502020204030204" pitchFamily="34" charset="0"/>
                <a:ea typeface="Calibri" panose="020F0502020204030204" pitchFamily="34" charset="0"/>
                <a:cs typeface="Calibri" panose="020F0502020204030204" pitchFamily="34" charset="0"/>
              </a:rPr>
              <a:t>behold, now is ‘</a:t>
            </a:r>
            <a:r>
              <a:rPr lang="en-US" altLang="en-US" sz="2400" b="1" i="1" cap="small" dirty="0">
                <a:effectLst/>
                <a:latin typeface="Calibri" panose="020F0502020204030204" pitchFamily="34" charset="0"/>
                <a:ea typeface="Calibri" panose="020F0502020204030204" pitchFamily="34" charset="0"/>
                <a:cs typeface="Calibri" panose="020F0502020204030204" pitchFamily="34" charset="0"/>
              </a:rPr>
              <a:t>the day of salvation </a:t>
            </a:r>
            <a:r>
              <a:rPr lang="en-US" altLang="en-US" sz="2400" i="1"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Corinthians 6:1-2)</a:t>
            </a:r>
          </a:p>
        </p:txBody>
      </p:sp>
      <p:sp>
        <p:nvSpPr>
          <p:cNvPr id="2" name="Title 3">
            <a:extLst>
              <a:ext uri="{FF2B5EF4-FFF2-40B4-BE49-F238E27FC236}">
                <a16:creationId xmlns:a16="http://schemas.microsoft.com/office/drawing/2014/main" id="{FA61FAF6-8E9C-FB2E-730D-3CFF27466588}"/>
              </a:ext>
            </a:extLst>
          </p:cNvPr>
          <p:cNvSpPr txBox="1">
            <a:spLocks/>
          </p:cNvSpPr>
          <p:nvPr/>
        </p:nvSpPr>
        <p:spPr bwMode="auto">
          <a:xfrm>
            <a:off x="0" y="152400"/>
            <a:ext cx="9144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6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kern="0" dirty="0">
                <a:effectLst/>
                <a:latin typeface="Calibri" panose="020F0502020204030204" pitchFamily="34" charset="0"/>
                <a:ea typeface="Calibri" panose="020F0502020204030204" pitchFamily="34" charset="0"/>
                <a:cs typeface="Calibri" panose="020F0502020204030204" pitchFamily="34" charset="0"/>
              </a:rPr>
              <a:t>Are You Lost?</a:t>
            </a:r>
          </a:p>
        </p:txBody>
      </p:sp>
    </p:spTree>
    <p:extLst>
      <p:ext uri="{BB962C8B-B14F-4D97-AF65-F5344CB8AC3E}">
        <p14:creationId xmlns:p14="http://schemas.microsoft.com/office/powerpoint/2010/main" val="344007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2">
                                            <p:txEl>
                                              <p:pRg st="1" end="1"/>
                                            </p:txEl>
                                          </p:spTgt>
                                        </p:tgtEl>
                                        <p:attrNameLst>
                                          <p:attrName>style.visibility</p:attrName>
                                        </p:attrNameLst>
                                      </p:cBhvr>
                                      <p:to>
                                        <p:strVal val="visible"/>
                                      </p:to>
                                    </p:set>
                                    <p:animEffect transition="in" filter="fade">
                                      <p:cBhvr>
                                        <p:cTn id="14" dur="1000"/>
                                        <p:tgtEl>
                                          <p:spTgt spid="15362">
                                            <p:txEl>
                                              <p:pRg st="1" end="1"/>
                                            </p:txEl>
                                          </p:spTgt>
                                        </p:tgtEl>
                                      </p:cBhvr>
                                    </p:animEffect>
                                    <p:anim calcmode="lin" valueType="num">
                                      <p:cBhvr>
                                        <p:cTn id="15"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3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2">
                                            <p:txEl>
                                              <p:pRg st="3" end="3"/>
                                            </p:txEl>
                                          </p:spTgt>
                                        </p:tgtEl>
                                        <p:attrNameLst>
                                          <p:attrName>style.visibility</p:attrName>
                                        </p:attrNameLst>
                                      </p:cBhvr>
                                      <p:to>
                                        <p:strVal val="visible"/>
                                      </p:to>
                                    </p:set>
                                    <p:animEffect transition="in" filter="fade">
                                      <p:cBhvr>
                                        <p:cTn id="21" dur="1000"/>
                                        <p:tgtEl>
                                          <p:spTgt spid="15362">
                                            <p:txEl>
                                              <p:pRg st="3" end="3"/>
                                            </p:txEl>
                                          </p:spTgt>
                                        </p:tgtEl>
                                      </p:cBhvr>
                                    </p:animEffect>
                                    <p:anim calcmode="lin" valueType="num">
                                      <p:cBhvr>
                                        <p:cTn id="22" dur="10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362">
                                            <p:txEl>
                                              <p:pRg st="5" end="5"/>
                                            </p:txEl>
                                          </p:spTgt>
                                        </p:tgtEl>
                                        <p:attrNameLst>
                                          <p:attrName>style.visibility</p:attrName>
                                        </p:attrNameLst>
                                      </p:cBhvr>
                                      <p:to>
                                        <p:strVal val="visible"/>
                                      </p:to>
                                    </p:set>
                                    <p:animEffect transition="in" filter="fade">
                                      <p:cBhvr>
                                        <p:cTn id="28" dur="1000"/>
                                        <p:tgtEl>
                                          <p:spTgt spid="15362">
                                            <p:txEl>
                                              <p:pRg st="5" end="5"/>
                                            </p:txEl>
                                          </p:spTgt>
                                        </p:tgtEl>
                                      </p:cBhvr>
                                    </p:animEffect>
                                    <p:anim calcmode="lin" valueType="num">
                                      <p:cBhvr>
                                        <p:cTn id="29" dur="10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536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7" name="Rectangle 3">
            <a:extLst>
              <a:ext uri="{FF2B5EF4-FFF2-40B4-BE49-F238E27FC236}">
                <a16:creationId xmlns:a16="http://schemas.microsoft.com/office/drawing/2014/main" id="{6ADE3E7C-496A-CE98-4D9A-0BC2BB908350}"/>
              </a:ext>
            </a:extLst>
          </p:cNvPr>
          <p:cNvSpPr>
            <a:spLocks noGrp="1" noChangeArrowheads="1"/>
          </p:cNvSpPr>
          <p:nvPr>
            <p:ph type="body" idx="1"/>
          </p:nvPr>
        </p:nvSpPr>
        <p:spPr>
          <a:xfrm>
            <a:off x="1061830" y="1295400"/>
            <a:ext cx="7013713" cy="5410200"/>
          </a:xfrm>
        </p:spPr>
        <p:txBody>
          <a:bodyPr/>
          <a:lstStyle/>
          <a:p>
            <a:pPr marL="0" indent="0">
              <a:buNone/>
            </a:pPr>
            <a:r>
              <a:rPr lang="en-US" altLang="en-US" sz="2400" b="1" dirty="0">
                <a:latin typeface="Verdana" panose="020B0604030504040204" pitchFamily="34" charset="0"/>
                <a:ea typeface="Verdana" panose="020B0604030504040204" pitchFamily="34" charset="0"/>
              </a:rPr>
              <a:t>HEAR THE WORD OF GOD</a:t>
            </a:r>
          </a:p>
          <a:p>
            <a:pPr marL="0" indent="0">
              <a:buNone/>
            </a:pPr>
            <a:r>
              <a:rPr lang="en-US" altLang="en-US" sz="2400" dirty="0">
                <a:latin typeface="Verdana" panose="020B0604030504040204" pitchFamily="34" charset="0"/>
                <a:ea typeface="Verdana" panose="020B0604030504040204" pitchFamily="34" charset="0"/>
              </a:rPr>
              <a:t>	</a:t>
            </a:r>
            <a:r>
              <a:rPr lang="en-US" altLang="en-US" sz="2100" b="1" dirty="0">
                <a:solidFill>
                  <a:srgbClr val="FF0000"/>
                </a:solidFill>
                <a:latin typeface="Verdana" panose="020B0604030504040204" pitchFamily="34" charset="0"/>
                <a:ea typeface="Verdana" panose="020B0604030504040204" pitchFamily="34" charset="0"/>
              </a:rPr>
              <a:t>2 Thessalonians 2:14-15; James 1:21</a:t>
            </a:r>
          </a:p>
          <a:p>
            <a:pPr marL="0" indent="0">
              <a:buNone/>
            </a:pPr>
            <a:r>
              <a:rPr lang="en-US" altLang="en-US" sz="2400" b="1" dirty="0">
                <a:latin typeface="Verdana" panose="020B0604030504040204" pitchFamily="34" charset="0"/>
                <a:ea typeface="Verdana" panose="020B0604030504040204" pitchFamily="34" charset="0"/>
              </a:rPr>
              <a:t>BELIEVE THE GOSPEL MESSAGE</a:t>
            </a:r>
          </a:p>
          <a:p>
            <a:pPr marL="0" indent="0">
              <a:buNone/>
            </a:pPr>
            <a:r>
              <a:rPr lang="en-US" altLang="en-US" sz="2400" dirty="0">
                <a:latin typeface="Verdana" panose="020B0604030504040204" pitchFamily="34" charset="0"/>
                <a:ea typeface="Verdana" panose="020B0604030504040204" pitchFamily="34" charset="0"/>
              </a:rPr>
              <a:t>	</a:t>
            </a:r>
            <a:r>
              <a:rPr lang="en-US" altLang="en-US" sz="2100" b="1" dirty="0">
                <a:solidFill>
                  <a:srgbClr val="FF0000"/>
                </a:solidFill>
                <a:latin typeface="Verdana" panose="020B0604030504040204" pitchFamily="34" charset="0"/>
                <a:ea typeface="Verdana" panose="020B0604030504040204" pitchFamily="34" charset="0"/>
              </a:rPr>
              <a:t>Romans 1:16-17; John 8:24</a:t>
            </a:r>
          </a:p>
          <a:p>
            <a:pPr marL="0" indent="0">
              <a:buNone/>
            </a:pPr>
            <a:r>
              <a:rPr lang="en-US" altLang="en-US" sz="2400" b="1" dirty="0">
                <a:latin typeface="Verdana" panose="020B0604030504040204" pitchFamily="34" charset="0"/>
                <a:ea typeface="Verdana" panose="020B0604030504040204" pitchFamily="34" charset="0"/>
              </a:rPr>
              <a:t>REPENT OF SINS</a:t>
            </a:r>
          </a:p>
          <a:p>
            <a:pPr marL="0" indent="0">
              <a:buNone/>
            </a:pPr>
            <a:r>
              <a:rPr lang="en-US" altLang="en-US" sz="2400" dirty="0">
                <a:latin typeface="Verdana" panose="020B0604030504040204" pitchFamily="34" charset="0"/>
                <a:ea typeface="Verdana" panose="020B0604030504040204" pitchFamily="34" charset="0"/>
              </a:rPr>
              <a:t>	</a:t>
            </a:r>
            <a:r>
              <a:rPr lang="en-US" altLang="en-US" sz="2100" b="1" dirty="0">
                <a:solidFill>
                  <a:srgbClr val="FF0000"/>
                </a:solidFill>
                <a:latin typeface="Verdana" panose="020B0604030504040204" pitchFamily="34" charset="0"/>
                <a:ea typeface="Verdana" panose="020B0604030504040204" pitchFamily="34" charset="0"/>
              </a:rPr>
              <a:t>Luke 13:3; Acts 17:30-31</a:t>
            </a:r>
          </a:p>
          <a:p>
            <a:pPr marL="0" indent="0">
              <a:buNone/>
            </a:pPr>
            <a:r>
              <a:rPr lang="en-US" altLang="en-US" sz="2400" b="1" dirty="0">
                <a:latin typeface="Verdana" panose="020B0604030504040204" pitchFamily="34" charset="0"/>
                <a:ea typeface="Verdana" panose="020B0604030504040204" pitchFamily="34" charset="0"/>
              </a:rPr>
              <a:t>CONFESS JESUS CHRIST</a:t>
            </a:r>
          </a:p>
          <a:p>
            <a:pPr marL="0" indent="0">
              <a:buNone/>
            </a:pPr>
            <a:r>
              <a:rPr lang="en-US" altLang="en-US" sz="2400" dirty="0">
                <a:latin typeface="Verdana" panose="020B0604030504040204" pitchFamily="34" charset="0"/>
                <a:ea typeface="Verdana" panose="020B0604030504040204" pitchFamily="34" charset="0"/>
              </a:rPr>
              <a:t>	</a:t>
            </a:r>
            <a:r>
              <a:rPr lang="en-US" altLang="en-US" sz="2100" b="1" dirty="0">
                <a:solidFill>
                  <a:srgbClr val="FF0000"/>
                </a:solidFill>
                <a:latin typeface="Verdana" panose="020B0604030504040204" pitchFamily="34" charset="0"/>
                <a:ea typeface="Verdana" panose="020B0604030504040204" pitchFamily="34" charset="0"/>
              </a:rPr>
              <a:t>Romans 10:9-10; Matthew 10:32-33</a:t>
            </a:r>
          </a:p>
          <a:p>
            <a:pPr marL="0" indent="0">
              <a:buNone/>
            </a:pPr>
            <a:r>
              <a:rPr lang="en-US" altLang="en-US" sz="2400" b="1" dirty="0">
                <a:latin typeface="Verdana" panose="020B0604030504040204" pitchFamily="34" charset="0"/>
                <a:ea typeface="Verdana" panose="020B0604030504040204" pitchFamily="34" charset="0"/>
              </a:rPr>
              <a:t>BE BAPTIZED FOR FORGIVENESS</a:t>
            </a:r>
          </a:p>
          <a:p>
            <a:pPr marL="0" indent="0">
              <a:buNone/>
            </a:pPr>
            <a:r>
              <a:rPr lang="en-US" altLang="en-US" sz="2200" dirty="0">
                <a:latin typeface="Verdana" panose="020B0604030504040204" pitchFamily="34" charset="0"/>
                <a:ea typeface="Verdana" panose="020B0604030504040204" pitchFamily="34" charset="0"/>
              </a:rPr>
              <a:t>	</a:t>
            </a:r>
            <a:r>
              <a:rPr lang="en-US" altLang="en-US" sz="2100" b="1" dirty="0">
                <a:solidFill>
                  <a:srgbClr val="FF0000"/>
                </a:solidFill>
                <a:latin typeface="Verdana" panose="020B0604030504040204" pitchFamily="34" charset="0"/>
                <a:ea typeface="Verdana" panose="020B0604030504040204" pitchFamily="34" charset="0"/>
              </a:rPr>
              <a:t>Mark 16:16; Acts 2:38</a:t>
            </a:r>
          </a:p>
          <a:p>
            <a:pPr marL="0" indent="0">
              <a:buNone/>
            </a:pPr>
            <a:r>
              <a:rPr lang="en-US" altLang="en-US" sz="2400" b="1" dirty="0">
                <a:latin typeface="Verdana" panose="020B0604030504040204" pitchFamily="34" charset="0"/>
                <a:ea typeface="Verdana" panose="020B0604030504040204" pitchFamily="34" charset="0"/>
              </a:rPr>
              <a:t>REMAIN OBEDIENT</a:t>
            </a:r>
          </a:p>
          <a:p>
            <a:pPr marL="0" indent="0">
              <a:buNone/>
            </a:pPr>
            <a:r>
              <a:rPr lang="en-US" altLang="en-US" sz="2400" dirty="0">
                <a:latin typeface="Verdana" panose="020B0604030504040204" pitchFamily="34" charset="0"/>
                <a:ea typeface="Verdana" panose="020B0604030504040204" pitchFamily="34" charset="0"/>
              </a:rPr>
              <a:t>	</a:t>
            </a:r>
            <a:r>
              <a:rPr lang="en-US" altLang="en-US" sz="2100" b="1" dirty="0">
                <a:solidFill>
                  <a:srgbClr val="FF0000"/>
                </a:solidFill>
                <a:latin typeface="Verdana" panose="020B0604030504040204" pitchFamily="34" charset="0"/>
                <a:ea typeface="Verdana" panose="020B0604030504040204" pitchFamily="34" charset="0"/>
              </a:rPr>
              <a:t>Matthew 7:21; Revelation 2:10b</a:t>
            </a:r>
          </a:p>
        </p:txBody>
      </p:sp>
      <p:sp>
        <p:nvSpPr>
          <p:cNvPr id="3" name="Rectangle 2">
            <a:extLst>
              <a:ext uri="{FF2B5EF4-FFF2-40B4-BE49-F238E27FC236}">
                <a16:creationId xmlns:a16="http://schemas.microsoft.com/office/drawing/2014/main" id="{B96F045E-51BE-FAE7-35F8-B21FAAAFAC47}"/>
              </a:ext>
            </a:extLst>
          </p:cNvPr>
          <p:cNvSpPr>
            <a:spLocks noGrp="1" noChangeArrowheads="1"/>
          </p:cNvSpPr>
          <p:nvPr>
            <p:ph type="title"/>
          </p:nvPr>
        </p:nvSpPr>
        <p:spPr>
          <a:xfrm>
            <a:off x="72887" y="228600"/>
            <a:ext cx="8991600" cy="838200"/>
          </a:xfrm>
        </p:spPr>
        <p:txBody>
          <a:bodyPr/>
          <a:lstStyle/>
          <a:p>
            <a:r>
              <a:rPr lang="en-US" altLang="en-US" dirty="0">
                <a:solidFill>
                  <a:schemeClr val="tx1"/>
                </a:solidFill>
                <a:latin typeface="Calibri" panose="020F0502020204030204" pitchFamily="34" charset="0"/>
                <a:ea typeface="Calibri" panose="020F0502020204030204" pitchFamily="34" charset="0"/>
                <a:cs typeface="Calibri" panose="020F0502020204030204" pitchFamily="34" charset="0"/>
              </a:rPr>
              <a:t>GOD’S PLAN OF SALVATION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0467">
                                            <p:txEl>
                                              <p:pRg st="0" end="0"/>
                                            </p:txEl>
                                          </p:spTgt>
                                        </p:tgtEl>
                                        <p:attrNameLst>
                                          <p:attrName>style.visibility</p:attrName>
                                        </p:attrNameLst>
                                      </p:cBhvr>
                                      <p:to>
                                        <p:strVal val="visible"/>
                                      </p:to>
                                    </p:set>
                                    <p:animEffect transition="in" filter="fade">
                                      <p:cBhvr>
                                        <p:cTn id="7" dur="1000"/>
                                        <p:tgtEl>
                                          <p:spTgt spid="190467">
                                            <p:txEl>
                                              <p:pRg st="0" end="0"/>
                                            </p:txEl>
                                          </p:spTgt>
                                        </p:tgtEl>
                                      </p:cBhvr>
                                    </p:animEffect>
                                    <p:anim calcmode="lin" valueType="num">
                                      <p:cBhvr>
                                        <p:cTn id="8" dur="1000" fill="hold"/>
                                        <p:tgtEl>
                                          <p:spTgt spid="1904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04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90467">
                                            <p:txEl>
                                              <p:pRg st="1" end="1"/>
                                            </p:txEl>
                                          </p:spTgt>
                                        </p:tgtEl>
                                        <p:attrNameLst>
                                          <p:attrName>style.visibility</p:attrName>
                                        </p:attrNameLst>
                                      </p:cBhvr>
                                      <p:to>
                                        <p:strVal val="visible"/>
                                      </p:to>
                                    </p:set>
                                    <p:animEffect transition="in" filter="fade">
                                      <p:cBhvr>
                                        <p:cTn id="12" dur="1000"/>
                                        <p:tgtEl>
                                          <p:spTgt spid="190467">
                                            <p:txEl>
                                              <p:pRg st="1" end="1"/>
                                            </p:txEl>
                                          </p:spTgt>
                                        </p:tgtEl>
                                      </p:cBhvr>
                                    </p:animEffect>
                                    <p:anim calcmode="lin" valueType="num">
                                      <p:cBhvr>
                                        <p:cTn id="13" dur="1000" fill="hold"/>
                                        <p:tgtEl>
                                          <p:spTgt spid="1904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904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90467">
                                            <p:txEl>
                                              <p:pRg st="2" end="2"/>
                                            </p:txEl>
                                          </p:spTgt>
                                        </p:tgtEl>
                                        <p:attrNameLst>
                                          <p:attrName>style.visibility</p:attrName>
                                        </p:attrNameLst>
                                      </p:cBhvr>
                                      <p:to>
                                        <p:strVal val="visible"/>
                                      </p:to>
                                    </p:set>
                                    <p:animEffect transition="in" filter="fade">
                                      <p:cBhvr>
                                        <p:cTn id="19" dur="1000"/>
                                        <p:tgtEl>
                                          <p:spTgt spid="190467">
                                            <p:txEl>
                                              <p:pRg st="2" end="2"/>
                                            </p:txEl>
                                          </p:spTgt>
                                        </p:tgtEl>
                                      </p:cBhvr>
                                    </p:animEffect>
                                    <p:anim calcmode="lin" valueType="num">
                                      <p:cBhvr>
                                        <p:cTn id="20" dur="1000" fill="hold"/>
                                        <p:tgtEl>
                                          <p:spTgt spid="19046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90467">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90467">
                                            <p:txEl>
                                              <p:pRg st="3" end="3"/>
                                            </p:txEl>
                                          </p:spTgt>
                                        </p:tgtEl>
                                        <p:attrNameLst>
                                          <p:attrName>style.visibility</p:attrName>
                                        </p:attrNameLst>
                                      </p:cBhvr>
                                      <p:to>
                                        <p:strVal val="visible"/>
                                      </p:to>
                                    </p:set>
                                    <p:animEffect transition="in" filter="fade">
                                      <p:cBhvr>
                                        <p:cTn id="24" dur="1000"/>
                                        <p:tgtEl>
                                          <p:spTgt spid="190467">
                                            <p:txEl>
                                              <p:pRg st="3" end="3"/>
                                            </p:txEl>
                                          </p:spTgt>
                                        </p:tgtEl>
                                      </p:cBhvr>
                                    </p:animEffect>
                                    <p:anim calcmode="lin" valueType="num">
                                      <p:cBhvr>
                                        <p:cTn id="25" dur="1000" fill="hold"/>
                                        <p:tgtEl>
                                          <p:spTgt spid="19046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904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90467">
                                            <p:txEl>
                                              <p:pRg st="4" end="4"/>
                                            </p:txEl>
                                          </p:spTgt>
                                        </p:tgtEl>
                                        <p:attrNameLst>
                                          <p:attrName>style.visibility</p:attrName>
                                        </p:attrNameLst>
                                      </p:cBhvr>
                                      <p:to>
                                        <p:strVal val="visible"/>
                                      </p:to>
                                    </p:set>
                                    <p:animEffect transition="in" filter="fade">
                                      <p:cBhvr>
                                        <p:cTn id="31" dur="1000"/>
                                        <p:tgtEl>
                                          <p:spTgt spid="190467">
                                            <p:txEl>
                                              <p:pRg st="4" end="4"/>
                                            </p:txEl>
                                          </p:spTgt>
                                        </p:tgtEl>
                                      </p:cBhvr>
                                    </p:animEffect>
                                    <p:anim calcmode="lin" valueType="num">
                                      <p:cBhvr>
                                        <p:cTn id="32" dur="1000" fill="hold"/>
                                        <p:tgtEl>
                                          <p:spTgt spid="190467">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90467">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90467">
                                            <p:txEl>
                                              <p:pRg st="5" end="5"/>
                                            </p:txEl>
                                          </p:spTgt>
                                        </p:tgtEl>
                                        <p:attrNameLst>
                                          <p:attrName>style.visibility</p:attrName>
                                        </p:attrNameLst>
                                      </p:cBhvr>
                                      <p:to>
                                        <p:strVal val="visible"/>
                                      </p:to>
                                    </p:set>
                                    <p:animEffect transition="in" filter="fade">
                                      <p:cBhvr>
                                        <p:cTn id="36" dur="1000"/>
                                        <p:tgtEl>
                                          <p:spTgt spid="190467">
                                            <p:txEl>
                                              <p:pRg st="5" end="5"/>
                                            </p:txEl>
                                          </p:spTgt>
                                        </p:tgtEl>
                                      </p:cBhvr>
                                    </p:animEffect>
                                    <p:anim calcmode="lin" valueType="num">
                                      <p:cBhvr>
                                        <p:cTn id="37" dur="1000" fill="hold"/>
                                        <p:tgtEl>
                                          <p:spTgt spid="190467">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19046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90467">
                                            <p:txEl>
                                              <p:pRg st="6" end="6"/>
                                            </p:txEl>
                                          </p:spTgt>
                                        </p:tgtEl>
                                        <p:attrNameLst>
                                          <p:attrName>style.visibility</p:attrName>
                                        </p:attrNameLst>
                                      </p:cBhvr>
                                      <p:to>
                                        <p:strVal val="visible"/>
                                      </p:to>
                                    </p:set>
                                    <p:animEffect transition="in" filter="fade">
                                      <p:cBhvr>
                                        <p:cTn id="43" dur="1000"/>
                                        <p:tgtEl>
                                          <p:spTgt spid="190467">
                                            <p:txEl>
                                              <p:pRg st="6" end="6"/>
                                            </p:txEl>
                                          </p:spTgt>
                                        </p:tgtEl>
                                      </p:cBhvr>
                                    </p:animEffect>
                                    <p:anim calcmode="lin" valueType="num">
                                      <p:cBhvr>
                                        <p:cTn id="44" dur="1000" fill="hold"/>
                                        <p:tgtEl>
                                          <p:spTgt spid="190467">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190467">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90467">
                                            <p:txEl>
                                              <p:pRg st="7" end="7"/>
                                            </p:txEl>
                                          </p:spTgt>
                                        </p:tgtEl>
                                        <p:attrNameLst>
                                          <p:attrName>style.visibility</p:attrName>
                                        </p:attrNameLst>
                                      </p:cBhvr>
                                      <p:to>
                                        <p:strVal val="visible"/>
                                      </p:to>
                                    </p:set>
                                    <p:animEffect transition="in" filter="fade">
                                      <p:cBhvr>
                                        <p:cTn id="48" dur="1000"/>
                                        <p:tgtEl>
                                          <p:spTgt spid="190467">
                                            <p:txEl>
                                              <p:pRg st="7" end="7"/>
                                            </p:txEl>
                                          </p:spTgt>
                                        </p:tgtEl>
                                      </p:cBhvr>
                                    </p:animEffect>
                                    <p:anim calcmode="lin" valueType="num">
                                      <p:cBhvr>
                                        <p:cTn id="49" dur="1000" fill="hold"/>
                                        <p:tgtEl>
                                          <p:spTgt spid="190467">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19046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90467">
                                            <p:txEl>
                                              <p:pRg st="8" end="8"/>
                                            </p:txEl>
                                          </p:spTgt>
                                        </p:tgtEl>
                                        <p:attrNameLst>
                                          <p:attrName>style.visibility</p:attrName>
                                        </p:attrNameLst>
                                      </p:cBhvr>
                                      <p:to>
                                        <p:strVal val="visible"/>
                                      </p:to>
                                    </p:set>
                                    <p:animEffect transition="in" filter="fade">
                                      <p:cBhvr>
                                        <p:cTn id="55" dur="1000"/>
                                        <p:tgtEl>
                                          <p:spTgt spid="190467">
                                            <p:txEl>
                                              <p:pRg st="8" end="8"/>
                                            </p:txEl>
                                          </p:spTgt>
                                        </p:tgtEl>
                                      </p:cBhvr>
                                    </p:animEffect>
                                    <p:anim calcmode="lin" valueType="num">
                                      <p:cBhvr>
                                        <p:cTn id="56" dur="1000" fill="hold"/>
                                        <p:tgtEl>
                                          <p:spTgt spid="190467">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190467">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90467">
                                            <p:txEl>
                                              <p:pRg st="9" end="9"/>
                                            </p:txEl>
                                          </p:spTgt>
                                        </p:tgtEl>
                                        <p:attrNameLst>
                                          <p:attrName>style.visibility</p:attrName>
                                        </p:attrNameLst>
                                      </p:cBhvr>
                                      <p:to>
                                        <p:strVal val="visible"/>
                                      </p:to>
                                    </p:set>
                                    <p:animEffect transition="in" filter="fade">
                                      <p:cBhvr>
                                        <p:cTn id="60" dur="1000"/>
                                        <p:tgtEl>
                                          <p:spTgt spid="190467">
                                            <p:txEl>
                                              <p:pRg st="9" end="9"/>
                                            </p:txEl>
                                          </p:spTgt>
                                        </p:tgtEl>
                                      </p:cBhvr>
                                    </p:animEffect>
                                    <p:anim calcmode="lin" valueType="num">
                                      <p:cBhvr>
                                        <p:cTn id="61" dur="1000" fill="hold"/>
                                        <p:tgtEl>
                                          <p:spTgt spid="190467">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190467">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90467">
                                            <p:txEl>
                                              <p:pRg st="10" end="10"/>
                                            </p:txEl>
                                          </p:spTgt>
                                        </p:tgtEl>
                                        <p:attrNameLst>
                                          <p:attrName>style.visibility</p:attrName>
                                        </p:attrNameLst>
                                      </p:cBhvr>
                                      <p:to>
                                        <p:strVal val="visible"/>
                                      </p:to>
                                    </p:set>
                                    <p:animEffect transition="in" filter="fade">
                                      <p:cBhvr>
                                        <p:cTn id="67" dur="1000"/>
                                        <p:tgtEl>
                                          <p:spTgt spid="190467">
                                            <p:txEl>
                                              <p:pRg st="10" end="10"/>
                                            </p:txEl>
                                          </p:spTgt>
                                        </p:tgtEl>
                                      </p:cBhvr>
                                    </p:animEffect>
                                    <p:anim calcmode="lin" valueType="num">
                                      <p:cBhvr>
                                        <p:cTn id="68" dur="1000" fill="hold"/>
                                        <p:tgtEl>
                                          <p:spTgt spid="190467">
                                            <p:txEl>
                                              <p:pRg st="10" end="10"/>
                                            </p:txEl>
                                          </p:spTgt>
                                        </p:tgtEl>
                                        <p:attrNameLst>
                                          <p:attrName>ppt_x</p:attrName>
                                        </p:attrNameLst>
                                      </p:cBhvr>
                                      <p:tavLst>
                                        <p:tav tm="0">
                                          <p:val>
                                            <p:strVal val="#ppt_x"/>
                                          </p:val>
                                        </p:tav>
                                        <p:tav tm="100000">
                                          <p:val>
                                            <p:strVal val="#ppt_x"/>
                                          </p:val>
                                        </p:tav>
                                      </p:tavLst>
                                    </p:anim>
                                    <p:anim calcmode="lin" valueType="num">
                                      <p:cBhvr>
                                        <p:cTn id="69" dur="1000" fill="hold"/>
                                        <p:tgtEl>
                                          <p:spTgt spid="190467">
                                            <p:txEl>
                                              <p:pRg st="10" end="10"/>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190467">
                                            <p:txEl>
                                              <p:pRg st="11" end="11"/>
                                            </p:txEl>
                                          </p:spTgt>
                                        </p:tgtEl>
                                        <p:attrNameLst>
                                          <p:attrName>style.visibility</p:attrName>
                                        </p:attrNameLst>
                                      </p:cBhvr>
                                      <p:to>
                                        <p:strVal val="visible"/>
                                      </p:to>
                                    </p:set>
                                    <p:animEffect transition="in" filter="fade">
                                      <p:cBhvr>
                                        <p:cTn id="72" dur="1000"/>
                                        <p:tgtEl>
                                          <p:spTgt spid="190467">
                                            <p:txEl>
                                              <p:pRg st="11" end="11"/>
                                            </p:txEl>
                                          </p:spTgt>
                                        </p:tgtEl>
                                      </p:cBhvr>
                                    </p:animEffect>
                                    <p:anim calcmode="lin" valueType="num">
                                      <p:cBhvr>
                                        <p:cTn id="73" dur="1000" fill="hold"/>
                                        <p:tgtEl>
                                          <p:spTgt spid="190467">
                                            <p:txEl>
                                              <p:pRg st="11" end="11"/>
                                            </p:txEl>
                                          </p:spTgt>
                                        </p:tgtEl>
                                        <p:attrNameLst>
                                          <p:attrName>ppt_x</p:attrName>
                                        </p:attrNameLst>
                                      </p:cBhvr>
                                      <p:tavLst>
                                        <p:tav tm="0">
                                          <p:val>
                                            <p:strVal val="#ppt_x"/>
                                          </p:val>
                                        </p:tav>
                                        <p:tav tm="100000">
                                          <p:val>
                                            <p:strVal val="#ppt_x"/>
                                          </p:val>
                                        </p:tav>
                                      </p:tavLst>
                                    </p:anim>
                                    <p:anim calcmode="lin" valueType="num">
                                      <p:cBhvr>
                                        <p:cTn id="74" dur="1000" fill="hold"/>
                                        <p:tgtEl>
                                          <p:spTgt spid="190467">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281A3-3DA4-6725-FC7A-ABB18D25D5D2}"/>
            </a:ext>
          </a:extLst>
        </p:cNvPr>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CEDF4BA9-3F50-9779-F765-308E0E602EFD}"/>
              </a:ext>
            </a:extLst>
          </p:cNvPr>
          <p:cNvSpPr>
            <a:spLocks noGrp="1"/>
          </p:cNvSpPr>
          <p:nvPr>
            <p:ph idx="1"/>
          </p:nvPr>
        </p:nvSpPr>
        <p:spPr>
          <a:xfrm>
            <a:off x="152400" y="1600200"/>
            <a:ext cx="8686800" cy="4648200"/>
          </a:xfrm>
        </p:spPr>
        <p:txBody>
          <a:bodyPr/>
          <a:lstStyle/>
          <a:p>
            <a:pPr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The figure of the shepherd, sheep, &amp; sheepfold found many times in the scriptures.</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“‘Woe to the shepherds who are destroying and scattering the sheep of My pasture!’ declares the Lord.”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(Jeremiah 23:1)</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“Thus says the Lord God, ‘Behold, I am against the shepherds, and I will demand My sheep from them and make them cease from feeding sheep. So the shepherds will not feed themselves anymore, but I will deliver My flock from their mouth, so that they will not be food for them.’”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(Ezekiel 34:10)</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“‘As for you, My sheep, the sheep of My pasture, you are men, and I am your God,’ declares the Lord God.”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(Ezekiel 34:31)</a:t>
            </a:r>
          </a:p>
        </p:txBody>
      </p:sp>
      <p:sp>
        <p:nvSpPr>
          <p:cNvPr id="4" name="Title 3">
            <a:extLst>
              <a:ext uri="{FF2B5EF4-FFF2-40B4-BE49-F238E27FC236}">
                <a16:creationId xmlns:a16="http://schemas.microsoft.com/office/drawing/2014/main" id="{E176F052-260C-AF3B-93B9-122F954158AA}"/>
              </a:ext>
            </a:extLst>
          </p:cNvPr>
          <p:cNvSpPr txBox="1">
            <a:spLocks/>
          </p:cNvSpPr>
          <p:nvPr/>
        </p:nvSpPr>
        <p:spPr bwMode="auto">
          <a:xfrm>
            <a:off x="685800" y="292359"/>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p:txBody>
      </p:sp>
    </p:spTree>
    <p:extLst>
      <p:ext uri="{BB962C8B-B14F-4D97-AF65-F5344CB8AC3E}">
        <p14:creationId xmlns:p14="http://schemas.microsoft.com/office/powerpoint/2010/main" val="398617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Effect transition="in" filter="fade">
                                      <p:cBhvr>
                                        <p:cTn id="7" dur="1000"/>
                                        <p:tgtEl>
                                          <p:spTgt spid="5123">
                                            <p:txEl>
                                              <p:pRg st="1" end="1"/>
                                            </p:txEl>
                                          </p:spTgt>
                                        </p:tgtEl>
                                      </p:cBhvr>
                                    </p:animEffect>
                                    <p:anim calcmode="lin" valueType="num">
                                      <p:cBhvr>
                                        <p:cTn id="8"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2" end="2"/>
                                            </p:txEl>
                                          </p:spTgt>
                                        </p:tgtEl>
                                        <p:attrNameLst>
                                          <p:attrName>style.visibility</p:attrName>
                                        </p:attrNameLst>
                                      </p:cBhvr>
                                      <p:to>
                                        <p:strVal val="visible"/>
                                      </p:to>
                                    </p:set>
                                    <p:animEffect transition="in" filter="fade">
                                      <p:cBhvr>
                                        <p:cTn id="14" dur="1000"/>
                                        <p:tgtEl>
                                          <p:spTgt spid="5123">
                                            <p:txEl>
                                              <p:pRg st="2" end="2"/>
                                            </p:txEl>
                                          </p:spTgt>
                                        </p:tgtEl>
                                      </p:cBhvr>
                                    </p:animEffect>
                                    <p:anim calcmode="lin" valueType="num">
                                      <p:cBhvr>
                                        <p:cTn id="15"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3" end="3"/>
                                            </p:txEl>
                                          </p:spTgt>
                                        </p:tgtEl>
                                        <p:attrNameLst>
                                          <p:attrName>style.visibility</p:attrName>
                                        </p:attrNameLst>
                                      </p:cBhvr>
                                      <p:to>
                                        <p:strVal val="visible"/>
                                      </p:to>
                                    </p:set>
                                    <p:animEffect transition="in" filter="fade">
                                      <p:cBhvr>
                                        <p:cTn id="21" dur="1000"/>
                                        <p:tgtEl>
                                          <p:spTgt spid="5123">
                                            <p:txEl>
                                              <p:pRg st="3" end="3"/>
                                            </p:txEl>
                                          </p:spTgt>
                                        </p:tgtEl>
                                      </p:cBhvr>
                                    </p:animEffect>
                                    <p:anim calcmode="lin" valueType="num">
                                      <p:cBhvr>
                                        <p:cTn id="22"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1C650-FBAE-52B0-DAC5-6289D63CEB2D}"/>
            </a:ext>
          </a:extLst>
        </p:cNvPr>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4D2651AF-5E42-51CA-E18D-242B63C33BF0}"/>
              </a:ext>
            </a:extLst>
          </p:cNvPr>
          <p:cNvSpPr>
            <a:spLocks noGrp="1"/>
          </p:cNvSpPr>
          <p:nvPr>
            <p:ph idx="1"/>
          </p:nvPr>
        </p:nvSpPr>
        <p:spPr>
          <a:xfrm>
            <a:off x="228600" y="1447800"/>
            <a:ext cx="8686800" cy="5257800"/>
          </a:xfrm>
        </p:spPr>
        <p:txBody>
          <a:bodyPr/>
          <a:lstStyle/>
          <a:p>
            <a:pPr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Jesus is our shepherd</a:t>
            </a:r>
            <a:r>
              <a:rPr lang="en-US" altLang="en-US" dirty="0">
                <a:effectLst/>
                <a:latin typeface="Calibri" panose="020F0502020204030204" pitchFamily="34" charset="0"/>
                <a:ea typeface="Calibri" panose="020F0502020204030204" pitchFamily="34" charset="0"/>
                <a:cs typeface="Calibri" panose="020F0502020204030204" pitchFamily="34" charset="0"/>
              </a:rPr>
              <a:t> to lead us to Heaven.</a:t>
            </a:r>
            <a:endParaRPr lang="en-US" altLang="en-US" sz="3200"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“Truly, truly, I say to you, he who does not enter by the door into the fold of the sheep, but climbs up some other way, he is a thief and a robber. But he who enters by the door is a shepherd of the sheep. To him the doorkeeper opens, and the sheep hear his voice, and he calls his own sheep by name and leads them out. When he puts forth all his own, he goes ahead of them, and the sheep follow him because they know his voice. A stranger they simply will not follow, but will flee from him, because they do not know the voice of strangers.”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(John 10:1-5) </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“For you were continually straying like sheep, but now you have returned to the Shepherd and Guardian of your souls.” </a:t>
            </a:r>
            <a:br>
              <a:rPr lang="en-US" altLang="en-US" sz="2400" i="1" dirty="0">
                <a:effectLst/>
                <a:latin typeface="Calibri" panose="020F0502020204030204" pitchFamily="34" charset="0"/>
                <a:ea typeface="Calibri" panose="020F0502020204030204" pitchFamily="34" charset="0"/>
                <a:cs typeface="Calibri" panose="020F0502020204030204" pitchFamily="34" charset="0"/>
              </a:rPr>
            </a:b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Peter 2:25)</a:t>
            </a:r>
          </a:p>
        </p:txBody>
      </p:sp>
      <p:sp>
        <p:nvSpPr>
          <p:cNvPr id="4" name="Title 3">
            <a:extLst>
              <a:ext uri="{FF2B5EF4-FFF2-40B4-BE49-F238E27FC236}">
                <a16:creationId xmlns:a16="http://schemas.microsoft.com/office/drawing/2014/main" id="{FD294273-04BE-19FA-132A-5307876A2DDA}"/>
              </a:ext>
            </a:extLst>
          </p:cNvPr>
          <p:cNvSpPr txBox="1">
            <a:spLocks/>
          </p:cNvSpPr>
          <p:nvPr/>
        </p:nvSpPr>
        <p:spPr bwMode="auto">
          <a:xfrm>
            <a:off x="685800" y="135294"/>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p:txBody>
      </p:sp>
    </p:spTree>
    <p:extLst>
      <p:ext uri="{BB962C8B-B14F-4D97-AF65-F5344CB8AC3E}">
        <p14:creationId xmlns:p14="http://schemas.microsoft.com/office/powerpoint/2010/main" val="110877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F482F-DCA0-09F6-A666-BFF8EF4D4F15}"/>
            </a:ext>
          </a:extLst>
        </p:cNvPr>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1E4285DB-C6B3-6584-5C69-AECCC4F2D979}"/>
              </a:ext>
            </a:extLst>
          </p:cNvPr>
          <p:cNvSpPr>
            <a:spLocks noGrp="1"/>
          </p:cNvSpPr>
          <p:nvPr>
            <p:ph idx="1"/>
          </p:nvPr>
        </p:nvSpPr>
        <p:spPr>
          <a:xfrm>
            <a:off x="571500" y="1447800"/>
            <a:ext cx="8001000" cy="5333999"/>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Thoughtlessness – Wandering Astray</a:t>
            </a:r>
            <a:endParaRPr lang="en-US" altLang="en-US" dirty="0">
              <a:effectLst/>
              <a:latin typeface="Calibri" panose="020F0502020204030204" pitchFamily="34" charset="0"/>
              <a:ea typeface="Calibri" panose="020F0502020204030204" pitchFamily="34" charset="0"/>
              <a:cs typeface="Calibri" panose="020F0502020204030204" pitchFamily="34" charset="0"/>
            </a:endParaRP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“All of us like sheep have gone astray, each of us has turned to his own way; But the Lord has caused the iniquity of us all to fall on Him.”</a:t>
            </a:r>
            <a:r>
              <a:rPr lang="en-US" altLang="en-US" sz="24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(Isaiah 53:6)</a:t>
            </a: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“For the teraphim speak iniquity, and the diviners see lying visions and tell false dreams; They comfort in vain. Therefore the people wander like sheep, they are afflicted, because there is no shepherd.”</a:t>
            </a:r>
            <a:r>
              <a:rPr lang="en-US" altLang="en-US" sz="24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(Zechariah 10:2)</a:t>
            </a: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 man who wanders from the way of understanding will rest in the assembly of the dead.”</a:t>
            </a:r>
            <a:r>
              <a:rPr lang="en-US" altLang="en-US" sz="24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(Proverbs 21:16)</a:t>
            </a:r>
          </a:p>
          <a:p>
            <a:pPr marL="0"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“For the love of money is a root of all sorts of evil, and some by longing for it have wandered away from the faith and pierced themselves with many griefs.”</a:t>
            </a:r>
            <a:r>
              <a:rPr lang="en-US" altLang="en-US" sz="2400" dirty="0">
                <a:effectLst/>
                <a:latin typeface="Calibri" panose="020F0502020204030204" pitchFamily="34" charset="0"/>
                <a:ea typeface="Calibri" panose="020F0502020204030204" pitchFamily="34" charset="0"/>
                <a:cs typeface="Calibri" panose="020F0502020204030204" pitchFamily="34" charset="0"/>
              </a:rPr>
              <a: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 Timothy 6:10)</a:t>
            </a:r>
          </a:p>
        </p:txBody>
      </p:sp>
      <p:sp>
        <p:nvSpPr>
          <p:cNvPr id="4" name="Title 3">
            <a:extLst>
              <a:ext uri="{FF2B5EF4-FFF2-40B4-BE49-F238E27FC236}">
                <a16:creationId xmlns:a16="http://schemas.microsoft.com/office/drawing/2014/main" id="{422B2D92-8895-D72F-A243-A091D13AAE1D}"/>
              </a:ext>
            </a:extLst>
          </p:cNvPr>
          <p:cNvSpPr txBox="1">
            <a:spLocks/>
          </p:cNvSpPr>
          <p:nvPr/>
        </p:nvSpPr>
        <p:spPr bwMode="auto">
          <a:xfrm>
            <a:off x="685800" y="21771"/>
            <a:ext cx="77724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extLst>
      <p:ext uri="{BB962C8B-B14F-4D97-AF65-F5344CB8AC3E}">
        <p14:creationId xmlns:p14="http://schemas.microsoft.com/office/powerpoint/2010/main" val="105632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3">
                                            <p:txEl>
                                              <p:pRg st="4" end="4"/>
                                            </p:txEl>
                                          </p:spTgt>
                                        </p:tgtEl>
                                        <p:attrNameLst>
                                          <p:attrName>style.visibility</p:attrName>
                                        </p:attrNameLst>
                                      </p:cBhvr>
                                      <p:to>
                                        <p:strVal val="visible"/>
                                      </p:to>
                                    </p:set>
                                    <p:animEffect transition="in" filter="fade">
                                      <p:cBhvr>
                                        <p:cTn id="35" dur="1000"/>
                                        <p:tgtEl>
                                          <p:spTgt spid="5123">
                                            <p:txEl>
                                              <p:pRg st="4" end="4"/>
                                            </p:txEl>
                                          </p:spTgt>
                                        </p:tgtEl>
                                      </p:cBhvr>
                                    </p:animEffect>
                                    <p:anim calcmode="lin" valueType="num">
                                      <p:cBhvr>
                                        <p:cTn id="36"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5CECD-4EF5-F862-F288-ED2FDA1ABD55}"/>
            </a:ext>
          </a:extLst>
        </p:cNvPr>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E4C8B238-A628-32EE-31ED-FDEDBE3799A7}"/>
              </a:ext>
            </a:extLst>
          </p:cNvPr>
          <p:cNvSpPr>
            <a:spLocks noGrp="1"/>
          </p:cNvSpPr>
          <p:nvPr>
            <p:ph idx="1"/>
          </p:nvPr>
        </p:nvSpPr>
        <p:spPr>
          <a:xfrm>
            <a:off x="228600" y="1524001"/>
            <a:ext cx="8686800" cy="5105399"/>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Deception – Being Led Astray</a:t>
            </a:r>
            <a:endParaRPr lang="en-US" altLang="en-US"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a:t>
            </a:r>
            <a:r>
              <a:rPr lang="en-US" altLang="en-US" sz="2200" i="1" dirty="0">
                <a:effectLst/>
                <a:latin typeface="Calibri" panose="020F0502020204030204" pitchFamily="34" charset="0"/>
                <a:ea typeface="Calibri" panose="020F0502020204030204" pitchFamily="34" charset="0"/>
                <a:cs typeface="Calibri" panose="020F0502020204030204" pitchFamily="34" charset="0"/>
              </a:rPr>
              <a:t>Be on guard for yourselves and for all the flock, among which the Holy Spirit has made you overseers, to shepherd the church of God which He purchased with His own blood. I know that after my departure savage wolves will come in among you, not sparing the flock; and from among your own selves men will arise, speaking perverse things, to draw away the disciples after them.” </a:t>
            </a:r>
            <a:r>
              <a:rPr lang="en-US" altLang="en-US"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(Acts 20:28-30)</a:t>
            </a:r>
          </a:p>
          <a:p>
            <a:pPr marL="457200" lvl="1" indent="0" algn="ctr" eaLnBrk="1" hangingPunct="1">
              <a:buNone/>
            </a:pPr>
            <a:r>
              <a:rPr lang="en-US" altLang="en-US" sz="2200" i="1" dirty="0">
                <a:effectLst/>
                <a:latin typeface="Calibri" panose="020F0502020204030204" pitchFamily="34" charset="0"/>
                <a:ea typeface="Calibri" panose="020F0502020204030204" pitchFamily="34" charset="0"/>
                <a:cs typeface="Calibri" panose="020F0502020204030204" pitchFamily="34" charset="0"/>
              </a:rPr>
              <a:t>“But false prophets also arose among the people, just as there will also be false teachers among you, who will secretly introduce destructive heresies, even denying the Master who bought them, bringing swift destruction upon themselves. Many will follow their sensuality, and because of them the way of the truth will be maligned; and in their greed they will exploit you with false words; their judgment from long ago is not idle, and their destruction is not asleep.” </a:t>
            </a:r>
            <a:r>
              <a:rPr lang="en-US" altLang="en-US"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 Peter 2:1-3)</a:t>
            </a:r>
          </a:p>
        </p:txBody>
      </p:sp>
      <p:sp>
        <p:nvSpPr>
          <p:cNvPr id="4" name="Title 3">
            <a:extLst>
              <a:ext uri="{FF2B5EF4-FFF2-40B4-BE49-F238E27FC236}">
                <a16:creationId xmlns:a16="http://schemas.microsoft.com/office/drawing/2014/main" id="{2C7B5EFC-278A-FA19-0AD6-177C28461A68}"/>
              </a:ext>
            </a:extLst>
          </p:cNvPr>
          <p:cNvSpPr txBox="1">
            <a:spLocks/>
          </p:cNvSpPr>
          <p:nvPr/>
        </p:nvSpPr>
        <p:spPr bwMode="auto">
          <a:xfrm>
            <a:off x="685800" y="21771"/>
            <a:ext cx="77724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extLst>
      <p:ext uri="{BB962C8B-B14F-4D97-AF65-F5344CB8AC3E}">
        <p14:creationId xmlns:p14="http://schemas.microsoft.com/office/powerpoint/2010/main" val="2777567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9481D-3897-EC9B-C640-F75D2F49D314}"/>
            </a:ext>
          </a:extLst>
        </p:cNvPr>
        <p:cNvGrpSpPr/>
        <p:nvPr/>
      </p:nvGrpSpPr>
      <p:grpSpPr>
        <a:xfrm>
          <a:off x="0" y="0"/>
          <a:ext cx="0" cy="0"/>
          <a:chOff x="0" y="0"/>
          <a:chExt cx="0" cy="0"/>
        </a:xfrm>
      </p:grpSpPr>
      <p:sp>
        <p:nvSpPr>
          <p:cNvPr id="5123" name="Content Placeholder 2">
            <a:extLst>
              <a:ext uri="{FF2B5EF4-FFF2-40B4-BE49-F238E27FC236}">
                <a16:creationId xmlns:a16="http://schemas.microsoft.com/office/drawing/2014/main" id="{93337A45-B7D8-3C42-B06F-6D94F1526A24}"/>
              </a:ext>
            </a:extLst>
          </p:cNvPr>
          <p:cNvSpPr>
            <a:spLocks noGrp="1"/>
          </p:cNvSpPr>
          <p:nvPr>
            <p:ph idx="1"/>
          </p:nvPr>
        </p:nvSpPr>
        <p:spPr>
          <a:xfrm>
            <a:off x="152400" y="1393370"/>
            <a:ext cx="8839200" cy="5388429"/>
          </a:xfrm>
        </p:spPr>
        <p:txBody>
          <a:bodyPr/>
          <a:lstStyle/>
          <a:p>
            <a:pPr eaLnBrk="1" hangingPunct="1"/>
            <a:r>
              <a:rPr lang="en-US" altLang="en-US" u="sng" dirty="0">
                <a:effectLst/>
                <a:latin typeface="Calibri" panose="020F0502020204030204" pitchFamily="34" charset="0"/>
                <a:ea typeface="Calibri" panose="020F0502020204030204" pitchFamily="34" charset="0"/>
                <a:cs typeface="Calibri" panose="020F0502020204030204" pitchFamily="34" charset="0"/>
              </a:rPr>
              <a:t>Thoughtlessness</a:t>
            </a:r>
            <a:r>
              <a:rPr lang="en-US" alt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We must pay attention!</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“For this reason we must pay much closer attention to what we have heard, so that we do not drift away from it.”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(Hebrews 2:1)</a:t>
            </a:r>
          </a:p>
          <a:p>
            <a:pPr marL="457200" lvl="1" indent="0" eaLnBrk="1" hangingPunct="1">
              <a:buNone/>
            </a:pPr>
            <a:endParaRPr lang="en-US" altLang="en-US" sz="2400" dirty="0">
              <a:effectLst/>
              <a:latin typeface="Calibri" panose="020F0502020204030204" pitchFamily="34" charset="0"/>
              <a:ea typeface="Calibri" panose="020F0502020204030204" pitchFamily="34" charset="0"/>
              <a:cs typeface="Calibri" panose="020F0502020204030204" pitchFamily="34" charset="0"/>
            </a:endParaRPr>
          </a:p>
          <a:p>
            <a:pPr lvl="1" eaLnBrk="1" hangingPunct="1"/>
            <a:r>
              <a:rPr lang="en-US" altLang="en-US" sz="3200" dirty="0">
                <a:effectLst/>
                <a:latin typeface="Calibri" panose="020F0502020204030204" pitchFamily="34" charset="0"/>
                <a:ea typeface="Calibri" panose="020F0502020204030204" pitchFamily="34" charset="0"/>
                <a:cs typeface="Calibri" panose="020F0502020204030204" pitchFamily="34" charset="0"/>
              </a:rPr>
              <a:t>Jesus sees a multitude that had no real purpose in life.</a:t>
            </a:r>
          </a:p>
          <a:p>
            <a:pPr marL="457200" lvl="1" indent="0" algn="ctr" eaLnBrk="1" hangingPunct="1">
              <a:buNone/>
            </a:pPr>
            <a:r>
              <a:rPr lang="en-US" altLang="en-US" sz="2400" i="1" dirty="0">
                <a:effectLst/>
                <a:latin typeface="Calibri" panose="020F0502020204030204" pitchFamily="34" charset="0"/>
                <a:ea typeface="Calibri" panose="020F0502020204030204" pitchFamily="34" charset="0"/>
                <a:cs typeface="Calibri" panose="020F0502020204030204" pitchFamily="34" charset="0"/>
              </a:rPr>
              <a:t>“Seeing the people, He felt compassion for them, because they were distressed and dispirited like sheep without a shepherd.” </a:t>
            </a:r>
            <a:r>
              <a:rPr lang="en-US" alt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(Matthew 9:36)</a:t>
            </a:r>
          </a:p>
        </p:txBody>
      </p:sp>
      <p:sp>
        <p:nvSpPr>
          <p:cNvPr id="4" name="Title 3">
            <a:extLst>
              <a:ext uri="{FF2B5EF4-FFF2-40B4-BE49-F238E27FC236}">
                <a16:creationId xmlns:a16="http://schemas.microsoft.com/office/drawing/2014/main" id="{3C516D27-41BC-9E58-A578-F04CE5574B94}"/>
              </a:ext>
            </a:extLst>
          </p:cNvPr>
          <p:cNvSpPr txBox="1">
            <a:spLocks/>
          </p:cNvSpPr>
          <p:nvPr/>
        </p:nvSpPr>
        <p:spPr bwMode="auto">
          <a:xfrm>
            <a:off x="685800" y="21771"/>
            <a:ext cx="77724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extLst>
      <p:ext uri="{BB962C8B-B14F-4D97-AF65-F5344CB8AC3E}">
        <p14:creationId xmlns:p14="http://schemas.microsoft.com/office/powerpoint/2010/main" val="4010915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Effect transition="in" filter="fade">
                                      <p:cBhvr>
                                        <p:cTn id="19" dur="1000"/>
                                        <p:tgtEl>
                                          <p:spTgt spid="5123">
                                            <p:txEl>
                                              <p:pRg st="2" end="2"/>
                                            </p:txEl>
                                          </p:spTgt>
                                        </p:tgtEl>
                                      </p:cBhvr>
                                    </p:animEffect>
                                    <p:anim calcmode="lin" valueType="num">
                                      <p:cBhvr>
                                        <p:cTn id="20"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123">
                                            <p:txEl>
                                              <p:pRg st="4" end="4"/>
                                            </p:txEl>
                                          </p:spTgt>
                                        </p:tgtEl>
                                        <p:attrNameLst>
                                          <p:attrName>style.visibility</p:attrName>
                                        </p:attrNameLst>
                                      </p:cBhvr>
                                      <p:to>
                                        <p:strVal val="visible"/>
                                      </p:to>
                                    </p:set>
                                    <p:animEffect transition="in" filter="fade">
                                      <p:cBhvr>
                                        <p:cTn id="26" dur="1000"/>
                                        <p:tgtEl>
                                          <p:spTgt spid="5123">
                                            <p:txEl>
                                              <p:pRg st="4" end="4"/>
                                            </p:txEl>
                                          </p:spTgt>
                                        </p:tgtEl>
                                      </p:cBhvr>
                                    </p:animEffect>
                                    <p:anim calcmode="lin" valueType="num">
                                      <p:cBhvr>
                                        <p:cTn id="27"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5123">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5123">
                                            <p:txEl>
                                              <p:pRg st="5" end="5"/>
                                            </p:txEl>
                                          </p:spTgt>
                                        </p:tgtEl>
                                        <p:attrNameLst>
                                          <p:attrName>style.visibility</p:attrName>
                                        </p:attrNameLst>
                                      </p:cBhvr>
                                      <p:to>
                                        <p:strVal val="visible"/>
                                      </p:to>
                                    </p:set>
                                    <p:animEffect transition="in" filter="fade">
                                      <p:cBhvr>
                                        <p:cTn id="31" dur="1000"/>
                                        <p:tgtEl>
                                          <p:spTgt spid="5123">
                                            <p:txEl>
                                              <p:pRg st="5" end="5"/>
                                            </p:txEl>
                                          </p:spTgt>
                                        </p:tgtEl>
                                      </p:cBhvr>
                                    </p:animEffect>
                                    <p:anim calcmode="lin" valueType="num">
                                      <p:cBhvr>
                                        <p:cTn id="32"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074D1C-0A69-D5E3-10D1-F0A3504478CE}"/>
              </a:ext>
            </a:extLst>
          </p:cNvPr>
          <p:cNvSpPr>
            <a:spLocks noGrp="1"/>
          </p:cNvSpPr>
          <p:nvPr>
            <p:ph idx="1"/>
          </p:nvPr>
        </p:nvSpPr>
        <p:spPr>
          <a:xfrm>
            <a:off x="76200" y="1219200"/>
            <a:ext cx="8991600" cy="5562600"/>
          </a:xfrm>
        </p:spPr>
        <p:txBody>
          <a:bodyPr/>
          <a:lstStyle/>
          <a:p>
            <a:pPr eaLnBrk="1" hangingPunct="1">
              <a:defRPr/>
            </a:pPr>
            <a:r>
              <a:rPr lang="en-US" dirty="0">
                <a:latin typeface="Calibri" panose="020F0502020204030204" pitchFamily="34" charset="0"/>
                <a:ea typeface="Calibri" panose="020F0502020204030204" pitchFamily="34" charset="0"/>
                <a:cs typeface="Calibri" panose="020F0502020204030204" pitchFamily="34" charset="0"/>
              </a:rPr>
              <a:t> </a:t>
            </a:r>
            <a:r>
              <a:rPr lang="en-US" u="sng" dirty="0">
                <a:effectLst/>
                <a:latin typeface="Calibri" panose="020F0502020204030204" pitchFamily="34" charset="0"/>
                <a:ea typeface="Calibri" panose="020F0502020204030204" pitchFamily="34" charset="0"/>
                <a:cs typeface="Calibri" panose="020F0502020204030204" pitchFamily="34" charset="0"/>
              </a:rPr>
              <a:t>Absorption in other matters</a:t>
            </a:r>
            <a:r>
              <a:rPr lang="en-US" dirty="0">
                <a:effectLst/>
                <a:latin typeface="Calibri" panose="020F0502020204030204" pitchFamily="34" charset="0"/>
                <a:ea typeface="Calibri" panose="020F0502020204030204" pitchFamily="34" charset="0"/>
                <a:cs typeface="Calibri" panose="020F0502020204030204" pitchFamily="34" charset="0"/>
              </a:rPr>
              <a:t>.</a:t>
            </a:r>
          </a:p>
          <a:p>
            <a:pPr lvl="1" eaLnBrk="1" hangingPunct="1">
              <a:defRPr/>
            </a:pPr>
            <a:r>
              <a:rPr lang="en-US" sz="3200" dirty="0">
                <a:effectLst/>
                <a:latin typeface="Calibri" panose="020F0502020204030204" pitchFamily="34" charset="0"/>
                <a:ea typeface="Calibri" panose="020F0502020204030204" pitchFamily="34" charset="0"/>
                <a:cs typeface="Calibri" panose="020F0502020204030204" pitchFamily="34" charset="0"/>
              </a:rPr>
              <a:t>Life. </a:t>
            </a:r>
          </a:p>
          <a:p>
            <a:pPr marL="457200" lvl="1" indent="0" algn="ctr" eaLnBrk="1" hangingPunct="1">
              <a:buNone/>
              <a:defRPr/>
            </a:pPr>
            <a:r>
              <a:rPr lang="en-US" sz="2400" i="1" dirty="0">
                <a:effectLst/>
                <a:latin typeface="Calibri" panose="020F0502020204030204" pitchFamily="34" charset="0"/>
                <a:ea typeface="Calibri" panose="020F0502020204030204" pitchFamily="34" charset="0"/>
                <a:cs typeface="Calibri" panose="020F0502020204030204" pitchFamily="34" charset="0"/>
              </a:rPr>
              <a:t>“When one of those who were reclining at the table with Him heard this, he said to Him, ‘Blessed is everyone who will eat bread in the kingdom of God!’ But He said to him, ‘A man was giving a big dinner, and he invited many; and at the dinner hour he sent his slave to say to those who had been invited, “Come; for everything is ready now.” But they all alike began to make excuses. The first one said to him, “I have bought a piece of land and I need to go out and look at it; please consider me excused.” Another one said, “I have bought five yoke of oxen, and I am going to try them out; please consider me excused.” Another one said, “I have married a wife, and for that reason I cannot come.”’” </a:t>
            </a:r>
            <a:r>
              <a:rPr 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(Luke 14:15-20)</a:t>
            </a:r>
          </a:p>
        </p:txBody>
      </p:sp>
      <p:sp>
        <p:nvSpPr>
          <p:cNvPr id="5" name="Title 3">
            <a:extLst>
              <a:ext uri="{FF2B5EF4-FFF2-40B4-BE49-F238E27FC236}">
                <a16:creationId xmlns:a16="http://schemas.microsoft.com/office/drawing/2014/main" id="{D27AB324-2324-B336-D367-AC9276646984}"/>
              </a:ext>
            </a:extLst>
          </p:cNvPr>
          <p:cNvSpPr txBox="1">
            <a:spLocks/>
          </p:cNvSpPr>
          <p:nvPr/>
        </p:nvSpPr>
        <p:spPr bwMode="auto">
          <a:xfrm>
            <a:off x="685800" y="17106"/>
            <a:ext cx="7772400"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The Lost Sheep</a:t>
            </a:r>
          </a:p>
          <a:p>
            <a:r>
              <a:rPr lang="en-US" altLang="en-US" sz="4800" b="0" kern="0" dirty="0">
                <a:effectLst/>
                <a:latin typeface="Calibri" panose="020F0502020204030204" pitchFamily="34" charset="0"/>
                <a:ea typeface="Calibri" panose="020F0502020204030204" pitchFamily="34" charset="0"/>
                <a:cs typeface="Calibri" panose="020F0502020204030204" pitchFamily="34" charset="0"/>
              </a:rPr>
              <a:t>Lost Through Carelessness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Theme1-O.T">
  <a:themeElements>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Theme1-O.T</Template>
  <TotalTime>1579</TotalTime>
  <Words>5428</Words>
  <Application>Microsoft Office PowerPoint</Application>
  <PresentationFormat>On-screen Show (4:3)</PresentationFormat>
  <Paragraphs>235</Paragraphs>
  <Slides>36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Garamond</vt:lpstr>
      <vt:lpstr>Verdana</vt:lpstr>
      <vt:lpstr>Wingdings</vt:lpstr>
      <vt:lpstr>Theme1-O.T</vt:lpstr>
      <vt:lpstr>The Lost</vt:lpstr>
      <vt:lpstr>The Lost Sheep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Lost (5)</dc:title>
  <dc:creator>Randy Childs; Micky Galloway</dc:creator>
  <dc:description>5/27/2012_x000d_
Also: The Tragedy Of Being Lost</dc:description>
  <cp:lastModifiedBy>Richard Lidh</cp:lastModifiedBy>
  <cp:revision>35</cp:revision>
  <cp:lastPrinted>2026-02-15T02:15:31Z</cp:lastPrinted>
  <dcterms:created xsi:type="dcterms:W3CDTF">2009-07-26T12:31:13Z</dcterms:created>
  <dcterms:modified xsi:type="dcterms:W3CDTF">2026-02-15T02:16:06Z</dcterms:modified>
</cp:coreProperties>
</file>